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handoutMasterIdLst>
    <p:handoutMasterId r:id="rId67"/>
  </p:handoutMasterIdLst>
  <p:sldIdLst>
    <p:sldId id="11088547" r:id="rId2"/>
    <p:sldId id="11088576" r:id="rId3"/>
    <p:sldId id="11088548" r:id="rId4"/>
    <p:sldId id="11088549" r:id="rId5"/>
    <p:sldId id="303" r:id="rId6"/>
    <p:sldId id="11088583" r:id="rId7"/>
    <p:sldId id="11088584" r:id="rId8"/>
    <p:sldId id="11088585" r:id="rId9"/>
    <p:sldId id="11088586" r:id="rId10"/>
    <p:sldId id="11088589" r:id="rId11"/>
    <p:sldId id="11088577" r:id="rId12"/>
    <p:sldId id="348" r:id="rId13"/>
    <p:sldId id="349" r:id="rId14"/>
    <p:sldId id="11088591" r:id="rId15"/>
    <p:sldId id="355" r:id="rId16"/>
    <p:sldId id="11088593" r:id="rId17"/>
    <p:sldId id="11088594" r:id="rId18"/>
    <p:sldId id="11088634" r:id="rId19"/>
    <p:sldId id="11088596" r:id="rId20"/>
    <p:sldId id="11088631" r:id="rId21"/>
    <p:sldId id="11088597" r:id="rId22"/>
    <p:sldId id="11088578" r:id="rId23"/>
    <p:sldId id="11088598" r:id="rId24"/>
    <p:sldId id="11088629" r:id="rId25"/>
    <p:sldId id="11088600" r:id="rId26"/>
    <p:sldId id="11088632" r:id="rId27"/>
    <p:sldId id="11088601" r:id="rId28"/>
    <p:sldId id="11088603" r:id="rId29"/>
    <p:sldId id="11088604" r:id="rId30"/>
    <p:sldId id="11088605" r:id="rId31"/>
    <p:sldId id="11088579" r:id="rId32"/>
    <p:sldId id="11088606" r:id="rId33"/>
    <p:sldId id="11088607" r:id="rId34"/>
    <p:sldId id="11088580" r:id="rId35"/>
    <p:sldId id="11088609" r:id="rId36"/>
    <p:sldId id="11088610" r:id="rId37"/>
    <p:sldId id="11088611" r:id="rId38"/>
    <p:sldId id="11088612" r:id="rId39"/>
    <p:sldId id="11088613" r:id="rId40"/>
    <p:sldId id="11088614" r:id="rId41"/>
    <p:sldId id="11088615" r:id="rId42"/>
    <p:sldId id="11088581" r:id="rId43"/>
    <p:sldId id="11088617" r:id="rId44"/>
    <p:sldId id="11088633" r:id="rId45"/>
    <p:sldId id="11088621" r:id="rId46"/>
    <p:sldId id="11088628" r:id="rId47"/>
    <p:sldId id="11088620" r:id="rId48"/>
    <p:sldId id="11088635" r:id="rId49"/>
    <p:sldId id="11088636" r:id="rId50"/>
    <p:sldId id="11088630" r:id="rId51"/>
    <p:sldId id="11088637" r:id="rId52"/>
    <p:sldId id="11088638" r:id="rId53"/>
    <p:sldId id="11088639" r:id="rId54"/>
    <p:sldId id="11088627" r:id="rId55"/>
    <p:sldId id="11088622" r:id="rId56"/>
    <p:sldId id="11088626" r:id="rId57"/>
    <p:sldId id="11088642" r:id="rId58"/>
    <p:sldId id="11088624" r:id="rId59"/>
    <p:sldId id="11088625" r:id="rId60"/>
    <p:sldId id="11088616" r:id="rId61"/>
    <p:sldId id="11088641" r:id="rId62"/>
    <p:sldId id="11088640" r:id="rId63"/>
    <p:sldId id="11088608" r:id="rId64"/>
    <p:sldId id="11088574" r:id="rId65"/>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9EDA"/>
    <a:srgbClr val="4472C4"/>
    <a:srgbClr val="F5CB27"/>
    <a:srgbClr val="AFD8F0"/>
    <a:srgbClr val="404040"/>
    <a:srgbClr val="4BC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65706-BF67-4BD2-9748-282816A2B224}" v="189" dt="2023-06-23T20:54:18.201"/>
    <p1510:client id="{C03BEAFB-2FF6-4105-97EC-F8799C967725}" v="8" dt="2023-06-23T15:44:26.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92" autoAdjust="0"/>
    <p:restoredTop sz="94660"/>
  </p:normalViewPr>
  <p:slideViewPr>
    <p:cSldViewPr snapToGrid="0" showGuides="1">
      <p:cViewPr varScale="1">
        <p:scale>
          <a:sx n="73" d="100"/>
          <a:sy n="73" d="100"/>
        </p:scale>
        <p:origin x="120" y="66"/>
      </p:cViewPr>
      <p:guideLst>
        <p:guide orient="horz" pos="2175"/>
        <p:guide pos="3840"/>
      </p:guideLst>
    </p:cSldViewPr>
  </p:slideViewPr>
  <p:notesTextViewPr>
    <p:cViewPr>
      <p:scale>
        <a:sx n="1" d="1"/>
        <a:sy n="1" d="1"/>
      </p:scale>
      <p:origin x="0" y="0"/>
    </p:cViewPr>
  </p:notesTextViewPr>
  <p:sorterViewPr>
    <p:cViewPr>
      <p:scale>
        <a:sx n="100" d="100"/>
        <a:sy n="100" d="100"/>
      </p:scale>
      <p:origin x="0" y="-11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ra Tarek" userId="3afc376c5c6b90c0" providerId="LiveId" clId="{C03BEAFB-2FF6-4105-97EC-F8799C967725}"/>
    <pc:docChg chg="undo custSel modSld">
      <pc:chgData name="Noura Tarek" userId="3afc376c5c6b90c0" providerId="LiveId" clId="{C03BEAFB-2FF6-4105-97EC-F8799C967725}" dt="2023-06-23T17:21:51.468" v="16" actId="14100"/>
      <pc:docMkLst>
        <pc:docMk/>
      </pc:docMkLst>
      <pc:sldChg chg="modAnim">
        <pc:chgData name="Noura Tarek" userId="3afc376c5c6b90c0" providerId="LiveId" clId="{C03BEAFB-2FF6-4105-97EC-F8799C967725}" dt="2023-06-23T15:44:26.504" v="7"/>
        <pc:sldMkLst>
          <pc:docMk/>
          <pc:sldMk cId="3421771402" sldId="348"/>
        </pc:sldMkLst>
      </pc:sldChg>
      <pc:sldChg chg="modSp mod">
        <pc:chgData name="Noura Tarek" userId="3afc376c5c6b90c0" providerId="LiveId" clId="{C03BEAFB-2FF6-4105-97EC-F8799C967725}" dt="2023-06-23T17:21:51.468" v="16" actId="14100"/>
        <pc:sldMkLst>
          <pc:docMk/>
          <pc:sldMk cId="2583102548" sldId="11088598"/>
        </pc:sldMkLst>
        <pc:spChg chg="mod">
          <ac:chgData name="Noura Tarek" userId="3afc376c5c6b90c0" providerId="LiveId" clId="{C03BEAFB-2FF6-4105-97EC-F8799C967725}" dt="2023-06-23T15:31:29.385" v="5" actId="20577"/>
          <ac:spMkLst>
            <pc:docMk/>
            <pc:sldMk cId="2583102548" sldId="11088598"/>
            <ac:spMk id="11" creationId="{E2DC5119-A36D-FC13-9E68-DA3B8E38D5FA}"/>
          </ac:spMkLst>
        </pc:spChg>
        <pc:picChg chg="mod">
          <ac:chgData name="Noura Tarek" userId="3afc376c5c6b90c0" providerId="LiveId" clId="{C03BEAFB-2FF6-4105-97EC-F8799C967725}" dt="2023-06-23T17:21:51.468" v="16" actId="14100"/>
          <ac:picMkLst>
            <pc:docMk/>
            <pc:sldMk cId="2583102548" sldId="11088598"/>
            <ac:picMk id="13" creationId="{D7F1D996-4E8D-EE7B-2C3F-B5B59B88B9A1}"/>
          </ac:picMkLst>
        </pc:picChg>
      </pc:sldChg>
    </pc:docChg>
  </pc:docChgLst>
  <pc:docChgLst>
    <pc:chgData name="Noura Tarek" userId="3afc376c5c6b90c0" providerId="LiveId" clId="{4A265706-BF67-4BD2-9748-282816A2B224}"/>
    <pc:docChg chg="undo custSel modSld sldOrd">
      <pc:chgData name="Noura Tarek" userId="3afc376c5c6b90c0" providerId="LiveId" clId="{4A265706-BF67-4BD2-9748-282816A2B224}" dt="2023-06-23T20:56:38.086" v="983" actId="1037"/>
      <pc:docMkLst>
        <pc:docMk/>
      </pc:docMkLst>
      <pc:sldChg chg="addSp delSp modSp mod ord delAnim">
        <pc:chgData name="Noura Tarek" userId="3afc376c5c6b90c0" providerId="LiveId" clId="{4A265706-BF67-4BD2-9748-282816A2B224}" dt="2023-06-23T20:56:25.200" v="974" actId="1035"/>
        <pc:sldMkLst>
          <pc:docMk/>
          <pc:sldMk cId="1159389502" sldId="11088622"/>
        </pc:sldMkLst>
        <pc:spChg chg="add del mod">
          <ac:chgData name="Noura Tarek" userId="3afc376c5c6b90c0" providerId="LiveId" clId="{4A265706-BF67-4BD2-9748-282816A2B224}" dt="2023-06-23T20:53:35.393" v="923" actId="21"/>
          <ac:spMkLst>
            <pc:docMk/>
            <pc:sldMk cId="1159389502" sldId="11088622"/>
            <ac:spMk id="4" creationId="{2F492C35-1049-A069-3054-E476B091C45A}"/>
          </ac:spMkLst>
        </pc:spChg>
        <pc:spChg chg="add del mod ord">
          <ac:chgData name="Noura Tarek" userId="3afc376c5c6b90c0" providerId="LiveId" clId="{4A265706-BF67-4BD2-9748-282816A2B224}" dt="2023-06-23T20:56:14.867" v="951" actId="478"/>
          <ac:spMkLst>
            <pc:docMk/>
            <pc:sldMk cId="1159389502" sldId="11088622"/>
            <ac:spMk id="5" creationId="{FAFB152F-F63A-DA98-B546-705EC7A807B8}"/>
          </ac:spMkLst>
        </pc:spChg>
        <pc:spChg chg="add del mod">
          <ac:chgData name="Noura Tarek" userId="3afc376c5c6b90c0" providerId="LiveId" clId="{4A265706-BF67-4BD2-9748-282816A2B224}" dt="2023-06-23T20:54:09.598" v="933" actId="21"/>
          <ac:spMkLst>
            <pc:docMk/>
            <pc:sldMk cId="1159389502" sldId="11088622"/>
            <ac:spMk id="7" creationId="{919818D9-2DDB-F1D6-FF7B-83CB9A654D25}"/>
          </ac:spMkLst>
        </pc:spChg>
        <pc:spChg chg="add del mod">
          <ac:chgData name="Noura Tarek" userId="3afc376c5c6b90c0" providerId="LiveId" clId="{4A265706-BF67-4BD2-9748-282816A2B224}" dt="2023-06-23T20:56:14.867" v="951" actId="478"/>
          <ac:spMkLst>
            <pc:docMk/>
            <pc:sldMk cId="1159389502" sldId="11088622"/>
            <ac:spMk id="9" creationId="{439CD20F-C973-934F-084C-39540395737B}"/>
          </ac:spMkLst>
        </pc:spChg>
        <pc:picChg chg="add mod">
          <ac:chgData name="Noura Tarek" userId="3afc376c5c6b90c0" providerId="LiveId" clId="{4A265706-BF67-4BD2-9748-282816A2B224}" dt="2023-06-23T20:56:25.200" v="974" actId="1035"/>
          <ac:picMkLst>
            <pc:docMk/>
            <pc:sldMk cId="1159389502" sldId="11088622"/>
            <ac:picMk id="11" creationId="{AA4BB106-553B-E540-0839-DD0E155C497A}"/>
          </ac:picMkLst>
        </pc:picChg>
        <pc:picChg chg="del ord">
          <ac:chgData name="Noura Tarek" userId="3afc376c5c6b90c0" providerId="LiveId" clId="{4A265706-BF67-4BD2-9748-282816A2B224}" dt="2023-06-23T20:56:12.133" v="950" actId="478"/>
          <ac:picMkLst>
            <pc:docMk/>
            <pc:sldMk cId="1159389502" sldId="11088622"/>
            <ac:picMk id="17" creationId="{A3C258F6-2052-8AAF-1E1B-837501315B89}"/>
          </ac:picMkLst>
        </pc:picChg>
      </pc:sldChg>
      <pc:sldChg chg="ord">
        <pc:chgData name="Noura Tarek" userId="3afc376c5c6b90c0" providerId="LiveId" clId="{4A265706-BF67-4BD2-9748-282816A2B224}" dt="2023-06-23T20:16:35.599" v="3"/>
        <pc:sldMkLst>
          <pc:docMk/>
          <pc:sldMk cId="3947491474" sldId="11088626"/>
        </pc:sldMkLst>
      </pc:sldChg>
      <pc:sldChg chg="addSp modSp mod modAnim">
        <pc:chgData name="Noura Tarek" userId="3afc376c5c6b90c0" providerId="LiveId" clId="{4A265706-BF67-4BD2-9748-282816A2B224}" dt="2023-06-23T20:56:38.086" v="983" actId="1037"/>
        <pc:sldMkLst>
          <pc:docMk/>
          <pc:sldMk cId="4217330590" sldId="11088640"/>
        </pc:sldMkLst>
        <pc:spChg chg="mod">
          <ac:chgData name="Noura Tarek" userId="3afc376c5c6b90c0" providerId="LiveId" clId="{4A265706-BF67-4BD2-9748-282816A2B224}" dt="2023-06-23T20:43:22.066" v="609" actId="1037"/>
          <ac:spMkLst>
            <pc:docMk/>
            <pc:sldMk cId="4217330590" sldId="11088640"/>
            <ac:spMk id="2" creationId="{C6B2456E-F1E3-292D-F72F-B048CDEBE8D0}"/>
          </ac:spMkLst>
        </pc:spChg>
        <pc:spChg chg="mod">
          <ac:chgData name="Noura Tarek" userId="3afc376c5c6b90c0" providerId="LiveId" clId="{4A265706-BF67-4BD2-9748-282816A2B224}" dt="2023-06-23T20:46:05.082" v="731" actId="1038"/>
          <ac:spMkLst>
            <pc:docMk/>
            <pc:sldMk cId="4217330590" sldId="11088640"/>
            <ac:spMk id="6" creationId="{00000000-0000-0000-0000-000000000000}"/>
          </ac:spMkLst>
        </pc:spChg>
        <pc:spChg chg="mod">
          <ac:chgData name="Noura Tarek" userId="3afc376c5c6b90c0" providerId="LiveId" clId="{4A265706-BF67-4BD2-9748-282816A2B224}" dt="2023-06-23T20:38:16.197" v="90"/>
          <ac:spMkLst>
            <pc:docMk/>
            <pc:sldMk cId="4217330590" sldId="11088640"/>
            <ac:spMk id="7" creationId="{349E3D18-F6E1-8F90-3867-FC9F95394CB4}"/>
          </ac:spMkLst>
        </pc:spChg>
        <pc:spChg chg="mod">
          <ac:chgData name="Noura Tarek" userId="3afc376c5c6b90c0" providerId="LiveId" clId="{4A265706-BF67-4BD2-9748-282816A2B224}" dt="2023-06-23T20:46:05.082" v="731" actId="1038"/>
          <ac:spMkLst>
            <pc:docMk/>
            <pc:sldMk cId="4217330590" sldId="11088640"/>
            <ac:spMk id="8" creationId="{00000000-0000-0000-0000-000000000000}"/>
          </ac:spMkLst>
        </pc:spChg>
        <pc:spChg chg="mod">
          <ac:chgData name="Noura Tarek" userId="3afc376c5c6b90c0" providerId="LiveId" clId="{4A265706-BF67-4BD2-9748-282816A2B224}" dt="2023-06-23T20:38:16.197" v="90"/>
          <ac:spMkLst>
            <pc:docMk/>
            <pc:sldMk cId="4217330590" sldId="11088640"/>
            <ac:spMk id="9" creationId="{8200C19F-E8DD-55F4-4486-27301DB81FEE}"/>
          </ac:spMkLst>
        </pc:spChg>
        <pc:spChg chg="mod">
          <ac:chgData name="Noura Tarek" userId="3afc376c5c6b90c0" providerId="LiveId" clId="{4A265706-BF67-4BD2-9748-282816A2B224}" dt="2023-06-23T20:38:16.197" v="90"/>
          <ac:spMkLst>
            <pc:docMk/>
            <pc:sldMk cId="4217330590" sldId="11088640"/>
            <ac:spMk id="10" creationId="{970E3D97-324D-2437-45AC-59A9AD6BCD39}"/>
          </ac:spMkLst>
        </pc:spChg>
        <pc:spChg chg="mod">
          <ac:chgData name="Noura Tarek" userId="3afc376c5c6b90c0" providerId="LiveId" clId="{4A265706-BF67-4BD2-9748-282816A2B224}" dt="2023-06-23T20:41:24.291" v="448" actId="1035"/>
          <ac:spMkLst>
            <pc:docMk/>
            <pc:sldMk cId="4217330590" sldId="11088640"/>
            <ac:spMk id="11" creationId="{9F1F33C7-CEF4-1583-42CF-A28F9015796C}"/>
          </ac:spMkLst>
        </pc:spChg>
        <pc:spChg chg="add mod">
          <ac:chgData name="Noura Tarek" userId="3afc376c5c6b90c0" providerId="LiveId" clId="{4A265706-BF67-4BD2-9748-282816A2B224}" dt="2023-06-23T20:46:05.082" v="731" actId="1038"/>
          <ac:spMkLst>
            <pc:docMk/>
            <pc:sldMk cId="4217330590" sldId="11088640"/>
            <ac:spMk id="12" creationId="{49255DCB-3DB6-5F0B-A7F4-36809987418E}"/>
          </ac:spMkLst>
        </pc:spChg>
        <pc:spChg chg="add mod">
          <ac:chgData name="Noura Tarek" userId="3afc376c5c6b90c0" providerId="LiveId" clId="{4A265706-BF67-4BD2-9748-282816A2B224}" dt="2023-06-23T20:46:05.082" v="731" actId="1038"/>
          <ac:spMkLst>
            <pc:docMk/>
            <pc:sldMk cId="4217330590" sldId="11088640"/>
            <ac:spMk id="13" creationId="{D228A5C3-9FA0-E26F-5214-220347EDFD55}"/>
          </ac:spMkLst>
        </pc:spChg>
        <pc:spChg chg="mod">
          <ac:chgData name="Noura Tarek" userId="3afc376c5c6b90c0" providerId="LiveId" clId="{4A265706-BF67-4BD2-9748-282816A2B224}" dt="2023-06-23T20:41:17.826" v="439" actId="1035"/>
          <ac:spMkLst>
            <pc:docMk/>
            <pc:sldMk cId="4217330590" sldId="11088640"/>
            <ac:spMk id="19" creationId="{00000000-0000-0000-0000-000000000000}"/>
          </ac:spMkLst>
        </pc:spChg>
        <pc:spChg chg="mod">
          <ac:chgData name="Noura Tarek" userId="3afc376c5c6b90c0" providerId="LiveId" clId="{4A265706-BF67-4BD2-9748-282816A2B224}" dt="2023-06-23T20:46:05.082" v="731" actId="1038"/>
          <ac:spMkLst>
            <pc:docMk/>
            <pc:sldMk cId="4217330590" sldId="11088640"/>
            <ac:spMk id="25" creationId="{00000000-0000-0000-0000-000000000000}"/>
          </ac:spMkLst>
        </pc:spChg>
        <pc:spChg chg="mod">
          <ac:chgData name="Noura Tarek" userId="3afc376c5c6b90c0" providerId="LiveId" clId="{4A265706-BF67-4BD2-9748-282816A2B224}" dt="2023-06-23T20:46:05.082" v="731" actId="1038"/>
          <ac:spMkLst>
            <pc:docMk/>
            <pc:sldMk cId="4217330590" sldId="11088640"/>
            <ac:spMk id="26" creationId="{00000000-0000-0000-0000-000000000000}"/>
          </ac:spMkLst>
        </pc:spChg>
        <pc:spChg chg="mod">
          <ac:chgData name="Noura Tarek" userId="3afc376c5c6b90c0" providerId="LiveId" clId="{4A265706-BF67-4BD2-9748-282816A2B224}" dt="2023-06-23T20:41:12.254" v="432" actId="1035"/>
          <ac:spMkLst>
            <pc:docMk/>
            <pc:sldMk cId="4217330590" sldId="11088640"/>
            <ac:spMk id="34" creationId="{00000000-0000-0000-0000-000000000000}"/>
          </ac:spMkLst>
        </pc:spChg>
        <pc:spChg chg="mod">
          <ac:chgData name="Noura Tarek" userId="3afc376c5c6b90c0" providerId="LiveId" clId="{4A265706-BF67-4BD2-9748-282816A2B224}" dt="2023-06-23T20:56:38.086" v="983" actId="1037"/>
          <ac:spMkLst>
            <pc:docMk/>
            <pc:sldMk cId="4217330590" sldId="11088640"/>
            <ac:spMk id="36" creationId="{4E44E8AD-D8FC-9861-7F29-65C1CBD0BE78}"/>
          </ac:spMkLst>
        </pc:spChg>
        <pc:spChg chg="mod">
          <ac:chgData name="Noura Tarek" userId="3afc376c5c6b90c0" providerId="LiveId" clId="{4A265706-BF67-4BD2-9748-282816A2B224}" dt="2023-06-23T20:45:43.558" v="702" actId="1036"/>
          <ac:spMkLst>
            <pc:docMk/>
            <pc:sldMk cId="4217330590" sldId="11088640"/>
            <ac:spMk id="41" creationId="{CD6C03C8-2198-8869-58BF-811DE6248018}"/>
          </ac:spMkLst>
        </pc:spChg>
        <pc:spChg chg="mod">
          <ac:chgData name="Noura Tarek" userId="3afc376c5c6b90c0" providerId="LiveId" clId="{4A265706-BF67-4BD2-9748-282816A2B224}" dt="2023-06-23T20:56:38.086" v="983" actId="1037"/>
          <ac:spMkLst>
            <pc:docMk/>
            <pc:sldMk cId="4217330590" sldId="11088640"/>
            <ac:spMk id="42" creationId="{65D0BC91-8591-D8F3-F69C-D9D8532F92CC}"/>
          </ac:spMkLst>
        </pc:spChg>
        <pc:spChg chg="mod">
          <ac:chgData name="Noura Tarek" userId="3afc376c5c6b90c0" providerId="LiveId" clId="{4A265706-BF67-4BD2-9748-282816A2B224}" dt="2023-06-23T20:46:05.082" v="731" actId="1038"/>
          <ac:spMkLst>
            <pc:docMk/>
            <pc:sldMk cId="4217330590" sldId="11088640"/>
            <ac:spMk id="47" creationId="{6EAFA0CC-F976-F5A7-9E6A-6C37C66FAD56}"/>
          </ac:spMkLst>
        </pc:spChg>
        <pc:spChg chg="mod">
          <ac:chgData name="Noura Tarek" userId="3afc376c5c6b90c0" providerId="LiveId" clId="{4A265706-BF67-4BD2-9748-282816A2B224}" dt="2023-06-23T20:45:39.371" v="694" actId="1035"/>
          <ac:spMkLst>
            <pc:docMk/>
            <pc:sldMk cId="4217330590" sldId="11088640"/>
            <ac:spMk id="52" creationId="{E89DFD0F-AF90-2003-91A6-7390CDF836AE}"/>
          </ac:spMkLst>
        </pc:spChg>
        <pc:spChg chg="mod">
          <ac:chgData name="Noura Tarek" userId="3afc376c5c6b90c0" providerId="LiveId" clId="{4A265706-BF67-4BD2-9748-282816A2B224}" dt="2023-06-23T20:46:05.082" v="731" actId="1038"/>
          <ac:spMkLst>
            <pc:docMk/>
            <pc:sldMk cId="4217330590" sldId="11088640"/>
            <ac:spMk id="53" creationId="{2DD0FAF4-F5A3-E3CE-57C6-C5D64307A4ED}"/>
          </ac:spMkLst>
        </pc:spChg>
        <pc:grpChg chg="add mod">
          <ac:chgData name="Noura Tarek" userId="3afc376c5c6b90c0" providerId="LiveId" clId="{4A265706-BF67-4BD2-9748-282816A2B224}" dt="2023-06-23T20:46:05.082" v="731" actId="1038"/>
          <ac:grpSpMkLst>
            <pc:docMk/>
            <pc:sldMk cId="4217330590" sldId="11088640"/>
            <ac:grpSpMk id="3" creationId="{6BB61ED2-F7F0-EB45-92B8-9E99688DB65F}"/>
          </ac:grpSpMkLst>
        </pc:grpChg>
        <pc:grpChg chg="mod">
          <ac:chgData name="Noura Tarek" userId="3afc376c5c6b90c0" providerId="LiveId" clId="{4A265706-BF67-4BD2-9748-282816A2B224}" dt="2023-06-23T20:46:05.082" v="731" actId="1038"/>
          <ac:grpSpMkLst>
            <pc:docMk/>
            <pc:sldMk cId="4217330590" sldId="11088640"/>
            <ac:grpSpMk id="15" creationId="{00000000-0000-0000-0000-000000000000}"/>
          </ac:grpSpMkLst>
        </pc:grpChg>
        <pc:grpChg chg="mod">
          <ac:chgData name="Noura Tarek" userId="3afc376c5c6b90c0" providerId="LiveId" clId="{4A265706-BF67-4BD2-9748-282816A2B224}" dt="2023-06-23T20:46:05.082" v="731" actId="1038"/>
          <ac:grpSpMkLst>
            <pc:docMk/>
            <pc:sldMk cId="4217330590" sldId="11088640"/>
            <ac:grpSpMk id="29" creationId="{00000000-0000-0000-0000-000000000000}"/>
          </ac:grpSpMkLst>
        </pc:grpChg>
        <pc:grpChg chg="mod">
          <ac:chgData name="Noura Tarek" userId="3afc376c5c6b90c0" providerId="LiveId" clId="{4A265706-BF67-4BD2-9748-282816A2B224}" dt="2023-06-23T20:56:38.086" v="983" actId="1037"/>
          <ac:grpSpMkLst>
            <pc:docMk/>
            <pc:sldMk cId="4217330590" sldId="11088640"/>
            <ac:grpSpMk id="37" creationId="{1974875B-FE19-21D9-FED0-2309B9BCBF0D}"/>
          </ac:grpSpMkLst>
        </pc:grpChg>
        <pc:grpChg chg="mod">
          <ac:chgData name="Noura Tarek" userId="3afc376c5c6b90c0" providerId="LiveId" clId="{4A265706-BF67-4BD2-9748-282816A2B224}" dt="2023-06-23T20:46:05.082" v="731" actId="1038"/>
          <ac:grpSpMkLst>
            <pc:docMk/>
            <pc:sldMk cId="4217330590" sldId="11088640"/>
            <ac:grpSpMk id="48" creationId="{87F21C75-D4A4-C704-767D-555C19FA5FD1}"/>
          </ac:grpSpMkLst>
        </pc:grpChg>
      </pc:sldChg>
      <pc:sldChg chg="ord">
        <pc:chgData name="Noura Tarek" userId="3afc376c5c6b90c0" providerId="LiveId" clId="{4A265706-BF67-4BD2-9748-282816A2B224}" dt="2023-06-23T20:16:42.151" v="5"/>
        <pc:sldMkLst>
          <pc:docMk/>
          <pc:sldMk cId="614339937" sldId="110886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Barlow Condensed" panose="00000506000000000000" charset="0"/>
              <a:ea typeface="Barlow Condensed" panose="00000506000000000000" charset="0"/>
              <a:cs typeface="Barlow Condensed" panose="00000506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Barlow Condensed" panose="00000506000000000000" charset="0"/>
              </a:rPr>
              <a:t>2023/6/23</a:t>
            </a:fld>
            <a:endParaRPr lang="zh-CN" altLang="en-US">
              <a:latin typeface="Barlow Condensed" panose="00000506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Barlow Condensed" panose="00000506000000000000" charset="0"/>
              <a:ea typeface="Barlow Condensed" panose="00000506000000000000" charset="0"/>
              <a:cs typeface="Barlow Condensed" panose="00000506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Barlow Condensed" panose="00000506000000000000" charset="0"/>
              </a:rPr>
              <a:t>‹#›</a:t>
            </a:fld>
            <a:endParaRPr lang="zh-CN" altLang="en-US">
              <a:latin typeface="Barlow Condensed" panose="0000050600000000000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Barlow Condensed" panose="00000506000000000000" charset="0"/>
                <a:ea typeface="Barlow Condensed" panose="00000506000000000000" charset="0"/>
                <a:cs typeface="Barlow Condensed" panose="00000506000000000000"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Barlow Condensed" panose="00000506000000000000" charset="0"/>
                <a:ea typeface="Barlow Condensed" panose="00000506000000000000" charset="0"/>
                <a:cs typeface="Barlow Condensed" panose="00000506000000000000" charset="0"/>
              </a:defRPr>
            </a:lvl1pPr>
          </a:lstStyle>
          <a:p>
            <a:fld id="{DC2580F8-1E1D-4BB3-B344-59280A90D589}" type="datetimeFigureOut">
              <a:rPr lang="zh-CN" altLang="en-US" smtClean="0"/>
              <a:t>2023/6/23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Barlow Condensed" panose="00000506000000000000" charset="0"/>
                <a:ea typeface="Barlow Condensed" panose="00000506000000000000" charset="0"/>
                <a:cs typeface="Barlow Condensed" panose="00000506000000000000"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Barlow Condensed" panose="00000506000000000000" charset="0"/>
                <a:ea typeface="Barlow Condensed" panose="00000506000000000000" charset="0"/>
                <a:cs typeface="Barlow Condensed" panose="00000506000000000000" charset="0"/>
              </a:defRPr>
            </a:lvl1pPr>
          </a:lstStyle>
          <a:p>
            <a:fld id="{46D5E331-3811-4993-BAA3-C4421D73AF3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arlow Condensed" panose="00000506000000000000" charset="0"/>
        <a:ea typeface="Barlow Condensed" panose="00000506000000000000" charset="0"/>
        <a:cs typeface="Barlow Condensed" panose="00000506000000000000" charset="0"/>
      </a:defRPr>
    </a:lvl1pPr>
    <a:lvl2pPr marL="457200" algn="l" defTabSz="914400" rtl="0" eaLnBrk="1" latinLnBrk="0" hangingPunct="1">
      <a:defRPr sz="1200" kern="1200">
        <a:solidFill>
          <a:schemeClr val="tx1"/>
        </a:solidFill>
        <a:latin typeface="Barlow Condensed" panose="00000506000000000000" charset="0"/>
        <a:ea typeface="Barlow Condensed" panose="00000506000000000000" charset="0"/>
        <a:cs typeface="Barlow Condensed" panose="00000506000000000000" charset="0"/>
      </a:defRPr>
    </a:lvl2pPr>
    <a:lvl3pPr marL="914400" algn="l" defTabSz="914400" rtl="0" eaLnBrk="1" latinLnBrk="0" hangingPunct="1">
      <a:defRPr sz="1200" kern="1200">
        <a:solidFill>
          <a:schemeClr val="tx1"/>
        </a:solidFill>
        <a:latin typeface="Barlow Condensed" panose="00000506000000000000" charset="0"/>
        <a:ea typeface="Barlow Condensed" panose="00000506000000000000" charset="0"/>
        <a:cs typeface="Barlow Condensed" panose="00000506000000000000" charset="0"/>
      </a:defRPr>
    </a:lvl3pPr>
    <a:lvl4pPr marL="1371600" algn="l" defTabSz="914400" rtl="0" eaLnBrk="1" latinLnBrk="0" hangingPunct="1">
      <a:defRPr sz="1200" kern="1200">
        <a:solidFill>
          <a:schemeClr val="tx1"/>
        </a:solidFill>
        <a:latin typeface="Barlow Condensed" panose="00000506000000000000" charset="0"/>
        <a:ea typeface="Barlow Condensed" panose="00000506000000000000" charset="0"/>
        <a:cs typeface="Barlow Condensed" panose="00000506000000000000" charset="0"/>
      </a:defRPr>
    </a:lvl4pPr>
    <a:lvl5pPr marL="1828800" algn="l" defTabSz="914400" rtl="0" eaLnBrk="1" latinLnBrk="0" hangingPunct="1">
      <a:defRPr sz="1200" kern="1200">
        <a:solidFill>
          <a:schemeClr val="tx1"/>
        </a:solidFill>
        <a:latin typeface="Barlow Condensed" panose="00000506000000000000" charset="0"/>
        <a:ea typeface="Barlow Condensed" panose="00000506000000000000" charset="0"/>
        <a:cs typeface="Barlow Condensed" panose="00000506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10</a:t>
            </a:fld>
            <a:endParaRPr lang="zh-CN" altLang="en-US"/>
          </a:p>
        </p:txBody>
      </p:sp>
    </p:spTree>
    <p:extLst>
      <p:ext uri="{BB962C8B-B14F-4D97-AF65-F5344CB8AC3E}">
        <p14:creationId xmlns:p14="http://schemas.microsoft.com/office/powerpoint/2010/main" val="315707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11</a:t>
            </a:fld>
            <a:endParaRPr lang="zh-CN" altLang="en-US" dirty="0"/>
          </a:p>
        </p:txBody>
      </p:sp>
    </p:spTree>
    <p:extLst>
      <p:ext uri="{BB962C8B-B14F-4D97-AF65-F5344CB8AC3E}">
        <p14:creationId xmlns:p14="http://schemas.microsoft.com/office/powerpoint/2010/main" val="239995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12</a:t>
            </a:fld>
            <a:endParaRPr lang="zh-CN" altLang="en-US"/>
          </a:p>
        </p:txBody>
      </p:sp>
    </p:spTree>
    <p:extLst>
      <p:ext uri="{BB962C8B-B14F-4D97-AF65-F5344CB8AC3E}">
        <p14:creationId xmlns:p14="http://schemas.microsoft.com/office/powerpoint/2010/main" val="416222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13</a:t>
            </a:fld>
            <a:endParaRPr lang="zh-CN" altLang="en-US"/>
          </a:p>
        </p:txBody>
      </p:sp>
    </p:spTree>
    <p:extLst>
      <p:ext uri="{BB962C8B-B14F-4D97-AF65-F5344CB8AC3E}">
        <p14:creationId xmlns:p14="http://schemas.microsoft.com/office/powerpoint/2010/main" val="1327556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14</a:t>
            </a:fld>
            <a:endParaRPr lang="zh-CN" altLang="en-US"/>
          </a:p>
        </p:txBody>
      </p:sp>
    </p:spTree>
    <p:extLst>
      <p:ext uri="{BB962C8B-B14F-4D97-AF65-F5344CB8AC3E}">
        <p14:creationId xmlns:p14="http://schemas.microsoft.com/office/powerpoint/2010/main" val="36609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15</a:t>
            </a:fld>
            <a:endParaRPr lang="zh-CN" altLang="en-US"/>
          </a:p>
        </p:txBody>
      </p:sp>
    </p:spTree>
    <p:extLst>
      <p:ext uri="{BB962C8B-B14F-4D97-AF65-F5344CB8AC3E}">
        <p14:creationId xmlns:p14="http://schemas.microsoft.com/office/powerpoint/2010/main" val="1974113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16</a:t>
            </a:fld>
            <a:endParaRPr lang="zh-CN" altLang="en-US"/>
          </a:p>
        </p:txBody>
      </p:sp>
    </p:spTree>
    <p:extLst>
      <p:ext uri="{BB962C8B-B14F-4D97-AF65-F5344CB8AC3E}">
        <p14:creationId xmlns:p14="http://schemas.microsoft.com/office/powerpoint/2010/main" val="181667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17</a:t>
            </a:fld>
            <a:endParaRPr lang="zh-CN" altLang="en-US"/>
          </a:p>
        </p:txBody>
      </p:sp>
    </p:spTree>
    <p:extLst>
      <p:ext uri="{BB962C8B-B14F-4D97-AF65-F5344CB8AC3E}">
        <p14:creationId xmlns:p14="http://schemas.microsoft.com/office/powerpoint/2010/main" val="4249978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18</a:t>
            </a:fld>
            <a:endParaRPr lang="zh-CN" altLang="en-US"/>
          </a:p>
        </p:txBody>
      </p:sp>
    </p:spTree>
    <p:extLst>
      <p:ext uri="{BB962C8B-B14F-4D97-AF65-F5344CB8AC3E}">
        <p14:creationId xmlns:p14="http://schemas.microsoft.com/office/powerpoint/2010/main" val="162114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19</a:t>
            </a:fld>
            <a:endParaRPr lang="zh-CN" altLang="en-US"/>
          </a:p>
        </p:txBody>
      </p:sp>
    </p:spTree>
    <p:extLst>
      <p:ext uri="{BB962C8B-B14F-4D97-AF65-F5344CB8AC3E}">
        <p14:creationId xmlns:p14="http://schemas.microsoft.com/office/powerpoint/2010/main" val="168895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a:t>
            </a:fld>
            <a:endParaRPr lang="zh-CN" altLang="en-US" dirty="0"/>
          </a:p>
        </p:txBody>
      </p:sp>
    </p:spTree>
    <p:extLst>
      <p:ext uri="{BB962C8B-B14F-4D97-AF65-F5344CB8AC3E}">
        <p14:creationId xmlns:p14="http://schemas.microsoft.com/office/powerpoint/2010/main" val="417065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20</a:t>
            </a:fld>
            <a:endParaRPr lang="zh-CN" altLang="en-US"/>
          </a:p>
        </p:txBody>
      </p:sp>
    </p:spTree>
    <p:extLst>
      <p:ext uri="{BB962C8B-B14F-4D97-AF65-F5344CB8AC3E}">
        <p14:creationId xmlns:p14="http://schemas.microsoft.com/office/powerpoint/2010/main" val="10609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21</a:t>
            </a:fld>
            <a:endParaRPr lang="zh-CN" altLang="en-US"/>
          </a:p>
        </p:txBody>
      </p:sp>
    </p:spTree>
    <p:extLst>
      <p:ext uri="{BB962C8B-B14F-4D97-AF65-F5344CB8AC3E}">
        <p14:creationId xmlns:p14="http://schemas.microsoft.com/office/powerpoint/2010/main" val="40674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22</a:t>
            </a:fld>
            <a:endParaRPr lang="zh-CN" altLang="en-US" dirty="0"/>
          </a:p>
        </p:txBody>
      </p:sp>
    </p:spTree>
    <p:extLst>
      <p:ext uri="{BB962C8B-B14F-4D97-AF65-F5344CB8AC3E}">
        <p14:creationId xmlns:p14="http://schemas.microsoft.com/office/powerpoint/2010/main" val="1726334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23</a:t>
            </a:fld>
            <a:endParaRPr lang="zh-CN" altLang="en-US"/>
          </a:p>
        </p:txBody>
      </p:sp>
    </p:spTree>
    <p:extLst>
      <p:ext uri="{BB962C8B-B14F-4D97-AF65-F5344CB8AC3E}">
        <p14:creationId xmlns:p14="http://schemas.microsoft.com/office/powerpoint/2010/main" val="360441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24</a:t>
            </a:fld>
            <a:endParaRPr lang="zh-CN" altLang="en-US"/>
          </a:p>
        </p:txBody>
      </p:sp>
    </p:spTree>
    <p:extLst>
      <p:ext uri="{BB962C8B-B14F-4D97-AF65-F5344CB8AC3E}">
        <p14:creationId xmlns:p14="http://schemas.microsoft.com/office/powerpoint/2010/main" val="2651278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25</a:t>
            </a:fld>
            <a:endParaRPr lang="zh-CN" altLang="en-US"/>
          </a:p>
        </p:txBody>
      </p:sp>
    </p:spTree>
    <p:extLst>
      <p:ext uri="{BB962C8B-B14F-4D97-AF65-F5344CB8AC3E}">
        <p14:creationId xmlns:p14="http://schemas.microsoft.com/office/powerpoint/2010/main" val="398172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26</a:t>
            </a:fld>
            <a:endParaRPr lang="zh-CN" altLang="en-US"/>
          </a:p>
        </p:txBody>
      </p:sp>
    </p:spTree>
    <p:extLst>
      <p:ext uri="{BB962C8B-B14F-4D97-AF65-F5344CB8AC3E}">
        <p14:creationId xmlns:p14="http://schemas.microsoft.com/office/powerpoint/2010/main" val="6407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27</a:t>
            </a:fld>
            <a:endParaRPr lang="zh-CN" altLang="en-US"/>
          </a:p>
        </p:txBody>
      </p:sp>
    </p:spTree>
    <p:extLst>
      <p:ext uri="{BB962C8B-B14F-4D97-AF65-F5344CB8AC3E}">
        <p14:creationId xmlns:p14="http://schemas.microsoft.com/office/powerpoint/2010/main" val="488376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28</a:t>
            </a:fld>
            <a:endParaRPr lang="zh-CN" altLang="en-US"/>
          </a:p>
        </p:txBody>
      </p:sp>
    </p:spTree>
    <p:extLst>
      <p:ext uri="{BB962C8B-B14F-4D97-AF65-F5344CB8AC3E}">
        <p14:creationId xmlns:p14="http://schemas.microsoft.com/office/powerpoint/2010/main" val="2354690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29</a:t>
            </a:fld>
            <a:endParaRPr lang="zh-CN" altLang="en-US"/>
          </a:p>
        </p:txBody>
      </p:sp>
    </p:spTree>
    <p:extLst>
      <p:ext uri="{BB962C8B-B14F-4D97-AF65-F5344CB8AC3E}">
        <p14:creationId xmlns:p14="http://schemas.microsoft.com/office/powerpoint/2010/main" val="899799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30</a:t>
            </a:fld>
            <a:endParaRPr lang="zh-CN" altLang="en-US"/>
          </a:p>
        </p:txBody>
      </p:sp>
    </p:spTree>
    <p:extLst>
      <p:ext uri="{BB962C8B-B14F-4D97-AF65-F5344CB8AC3E}">
        <p14:creationId xmlns:p14="http://schemas.microsoft.com/office/powerpoint/2010/main" val="228098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31</a:t>
            </a:fld>
            <a:endParaRPr lang="zh-CN" altLang="en-US" dirty="0"/>
          </a:p>
        </p:txBody>
      </p:sp>
    </p:spTree>
    <p:extLst>
      <p:ext uri="{BB962C8B-B14F-4D97-AF65-F5344CB8AC3E}">
        <p14:creationId xmlns:p14="http://schemas.microsoft.com/office/powerpoint/2010/main" val="726366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32</a:t>
            </a:fld>
            <a:endParaRPr lang="zh-CN" altLang="en-US"/>
          </a:p>
        </p:txBody>
      </p:sp>
    </p:spTree>
    <p:extLst>
      <p:ext uri="{BB962C8B-B14F-4D97-AF65-F5344CB8AC3E}">
        <p14:creationId xmlns:p14="http://schemas.microsoft.com/office/powerpoint/2010/main" val="174023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33</a:t>
            </a:fld>
            <a:endParaRPr lang="zh-CN" altLang="en-US"/>
          </a:p>
        </p:txBody>
      </p:sp>
    </p:spTree>
    <p:extLst>
      <p:ext uri="{BB962C8B-B14F-4D97-AF65-F5344CB8AC3E}">
        <p14:creationId xmlns:p14="http://schemas.microsoft.com/office/powerpoint/2010/main" val="3492105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34</a:t>
            </a:fld>
            <a:endParaRPr lang="zh-CN" altLang="en-US" dirty="0"/>
          </a:p>
        </p:txBody>
      </p:sp>
    </p:spTree>
    <p:extLst>
      <p:ext uri="{BB962C8B-B14F-4D97-AF65-F5344CB8AC3E}">
        <p14:creationId xmlns:p14="http://schemas.microsoft.com/office/powerpoint/2010/main" val="939967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35</a:t>
            </a:fld>
            <a:endParaRPr lang="zh-CN" altLang="en-US"/>
          </a:p>
        </p:txBody>
      </p:sp>
    </p:spTree>
    <p:extLst>
      <p:ext uri="{BB962C8B-B14F-4D97-AF65-F5344CB8AC3E}">
        <p14:creationId xmlns:p14="http://schemas.microsoft.com/office/powerpoint/2010/main" val="3162647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36</a:t>
            </a:fld>
            <a:endParaRPr lang="zh-CN" altLang="en-US"/>
          </a:p>
        </p:txBody>
      </p:sp>
    </p:spTree>
    <p:extLst>
      <p:ext uri="{BB962C8B-B14F-4D97-AF65-F5344CB8AC3E}">
        <p14:creationId xmlns:p14="http://schemas.microsoft.com/office/powerpoint/2010/main" val="2195076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37</a:t>
            </a:fld>
            <a:endParaRPr lang="zh-CN" altLang="en-US"/>
          </a:p>
        </p:txBody>
      </p:sp>
    </p:spTree>
    <p:extLst>
      <p:ext uri="{BB962C8B-B14F-4D97-AF65-F5344CB8AC3E}">
        <p14:creationId xmlns:p14="http://schemas.microsoft.com/office/powerpoint/2010/main" val="2853438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38</a:t>
            </a:fld>
            <a:endParaRPr lang="zh-CN" altLang="en-US"/>
          </a:p>
        </p:txBody>
      </p:sp>
    </p:spTree>
    <p:extLst>
      <p:ext uri="{BB962C8B-B14F-4D97-AF65-F5344CB8AC3E}">
        <p14:creationId xmlns:p14="http://schemas.microsoft.com/office/powerpoint/2010/main" val="760540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39</a:t>
            </a:fld>
            <a:endParaRPr lang="zh-CN" altLang="en-US"/>
          </a:p>
        </p:txBody>
      </p:sp>
    </p:spTree>
    <p:extLst>
      <p:ext uri="{BB962C8B-B14F-4D97-AF65-F5344CB8AC3E}">
        <p14:creationId xmlns:p14="http://schemas.microsoft.com/office/powerpoint/2010/main" val="273131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40</a:t>
            </a:fld>
            <a:endParaRPr lang="zh-CN" altLang="en-US"/>
          </a:p>
        </p:txBody>
      </p:sp>
    </p:spTree>
    <p:extLst>
      <p:ext uri="{BB962C8B-B14F-4D97-AF65-F5344CB8AC3E}">
        <p14:creationId xmlns:p14="http://schemas.microsoft.com/office/powerpoint/2010/main" val="3402656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41</a:t>
            </a:fld>
            <a:endParaRPr lang="zh-CN" altLang="en-US"/>
          </a:p>
        </p:txBody>
      </p:sp>
    </p:spTree>
    <p:extLst>
      <p:ext uri="{BB962C8B-B14F-4D97-AF65-F5344CB8AC3E}">
        <p14:creationId xmlns:p14="http://schemas.microsoft.com/office/powerpoint/2010/main" val="2217600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42</a:t>
            </a:fld>
            <a:endParaRPr lang="zh-CN" altLang="en-US" dirty="0"/>
          </a:p>
        </p:txBody>
      </p:sp>
    </p:spTree>
    <p:extLst>
      <p:ext uri="{BB962C8B-B14F-4D97-AF65-F5344CB8AC3E}">
        <p14:creationId xmlns:p14="http://schemas.microsoft.com/office/powerpoint/2010/main" val="2055854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43</a:t>
            </a:fld>
            <a:endParaRPr lang="zh-CN" altLang="en-US"/>
          </a:p>
        </p:txBody>
      </p:sp>
    </p:spTree>
    <p:extLst>
      <p:ext uri="{BB962C8B-B14F-4D97-AF65-F5344CB8AC3E}">
        <p14:creationId xmlns:p14="http://schemas.microsoft.com/office/powerpoint/2010/main" val="3944996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44</a:t>
            </a:fld>
            <a:endParaRPr lang="zh-CN" altLang="en-US"/>
          </a:p>
        </p:txBody>
      </p:sp>
    </p:spTree>
    <p:extLst>
      <p:ext uri="{BB962C8B-B14F-4D97-AF65-F5344CB8AC3E}">
        <p14:creationId xmlns:p14="http://schemas.microsoft.com/office/powerpoint/2010/main" val="2705643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45</a:t>
            </a:fld>
            <a:endParaRPr lang="zh-CN" altLang="en-US"/>
          </a:p>
        </p:txBody>
      </p:sp>
    </p:spTree>
    <p:extLst>
      <p:ext uri="{BB962C8B-B14F-4D97-AF65-F5344CB8AC3E}">
        <p14:creationId xmlns:p14="http://schemas.microsoft.com/office/powerpoint/2010/main" val="3657270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46</a:t>
            </a:fld>
            <a:endParaRPr lang="zh-CN" altLang="en-US"/>
          </a:p>
        </p:txBody>
      </p:sp>
    </p:spTree>
    <p:extLst>
      <p:ext uri="{BB962C8B-B14F-4D97-AF65-F5344CB8AC3E}">
        <p14:creationId xmlns:p14="http://schemas.microsoft.com/office/powerpoint/2010/main" val="1886873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47</a:t>
            </a:fld>
            <a:endParaRPr lang="zh-CN" altLang="en-US"/>
          </a:p>
        </p:txBody>
      </p:sp>
    </p:spTree>
    <p:extLst>
      <p:ext uri="{BB962C8B-B14F-4D97-AF65-F5344CB8AC3E}">
        <p14:creationId xmlns:p14="http://schemas.microsoft.com/office/powerpoint/2010/main" val="3278879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48</a:t>
            </a:fld>
            <a:endParaRPr lang="zh-CN" altLang="en-US"/>
          </a:p>
        </p:txBody>
      </p:sp>
    </p:spTree>
    <p:extLst>
      <p:ext uri="{BB962C8B-B14F-4D97-AF65-F5344CB8AC3E}">
        <p14:creationId xmlns:p14="http://schemas.microsoft.com/office/powerpoint/2010/main" val="36691775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49</a:t>
            </a:fld>
            <a:endParaRPr lang="zh-CN" altLang="en-US"/>
          </a:p>
        </p:txBody>
      </p:sp>
    </p:spTree>
    <p:extLst>
      <p:ext uri="{BB962C8B-B14F-4D97-AF65-F5344CB8AC3E}">
        <p14:creationId xmlns:p14="http://schemas.microsoft.com/office/powerpoint/2010/main" val="144213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50</a:t>
            </a:fld>
            <a:endParaRPr lang="zh-CN" altLang="en-US"/>
          </a:p>
        </p:txBody>
      </p:sp>
    </p:spTree>
    <p:extLst>
      <p:ext uri="{BB962C8B-B14F-4D97-AF65-F5344CB8AC3E}">
        <p14:creationId xmlns:p14="http://schemas.microsoft.com/office/powerpoint/2010/main" val="528305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51</a:t>
            </a:fld>
            <a:endParaRPr lang="zh-CN" altLang="en-US"/>
          </a:p>
        </p:txBody>
      </p:sp>
    </p:spTree>
    <p:extLst>
      <p:ext uri="{BB962C8B-B14F-4D97-AF65-F5344CB8AC3E}">
        <p14:creationId xmlns:p14="http://schemas.microsoft.com/office/powerpoint/2010/main" val="1293224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52</a:t>
            </a:fld>
            <a:endParaRPr lang="zh-CN" altLang="en-US"/>
          </a:p>
        </p:txBody>
      </p:sp>
    </p:spTree>
    <p:extLst>
      <p:ext uri="{BB962C8B-B14F-4D97-AF65-F5344CB8AC3E}">
        <p14:creationId xmlns:p14="http://schemas.microsoft.com/office/powerpoint/2010/main" val="1170103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53</a:t>
            </a:fld>
            <a:endParaRPr lang="zh-CN" altLang="en-US"/>
          </a:p>
        </p:txBody>
      </p:sp>
    </p:spTree>
    <p:extLst>
      <p:ext uri="{BB962C8B-B14F-4D97-AF65-F5344CB8AC3E}">
        <p14:creationId xmlns:p14="http://schemas.microsoft.com/office/powerpoint/2010/main" val="1999318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54</a:t>
            </a:fld>
            <a:endParaRPr lang="zh-CN" altLang="en-US" dirty="0"/>
          </a:p>
        </p:txBody>
      </p:sp>
    </p:spTree>
    <p:extLst>
      <p:ext uri="{BB962C8B-B14F-4D97-AF65-F5344CB8AC3E}">
        <p14:creationId xmlns:p14="http://schemas.microsoft.com/office/powerpoint/2010/main" val="2188661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55</a:t>
            </a:fld>
            <a:endParaRPr lang="zh-CN" altLang="en-US"/>
          </a:p>
        </p:txBody>
      </p:sp>
    </p:spTree>
    <p:extLst>
      <p:ext uri="{BB962C8B-B14F-4D97-AF65-F5344CB8AC3E}">
        <p14:creationId xmlns:p14="http://schemas.microsoft.com/office/powerpoint/2010/main" val="24821151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56</a:t>
            </a:fld>
            <a:endParaRPr lang="zh-CN" altLang="en-US"/>
          </a:p>
        </p:txBody>
      </p:sp>
    </p:spTree>
    <p:extLst>
      <p:ext uri="{BB962C8B-B14F-4D97-AF65-F5344CB8AC3E}">
        <p14:creationId xmlns:p14="http://schemas.microsoft.com/office/powerpoint/2010/main" val="34598327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58</a:t>
            </a:fld>
            <a:endParaRPr lang="zh-CN" altLang="en-US"/>
          </a:p>
        </p:txBody>
      </p:sp>
    </p:spTree>
    <p:extLst>
      <p:ext uri="{BB962C8B-B14F-4D97-AF65-F5344CB8AC3E}">
        <p14:creationId xmlns:p14="http://schemas.microsoft.com/office/powerpoint/2010/main" val="399558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59</a:t>
            </a:fld>
            <a:endParaRPr lang="zh-CN" altLang="en-US"/>
          </a:p>
        </p:txBody>
      </p:sp>
    </p:spTree>
    <p:extLst>
      <p:ext uri="{BB962C8B-B14F-4D97-AF65-F5344CB8AC3E}">
        <p14:creationId xmlns:p14="http://schemas.microsoft.com/office/powerpoint/2010/main" val="1699144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60</a:t>
            </a:fld>
            <a:endParaRPr lang="zh-CN" altLang="en-US" dirty="0"/>
          </a:p>
        </p:txBody>
      </p:sp>
    </p:spTree>
    <p:extLst>
      <p:ext uri="{BB962C8B-B14F-4D97-AF65-F5344CB8AC3E}">
        <p14:creationId xmlns:p14="http://schemas.microsoft.com/office/powerpoint/2010/main" val="3299980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6</a:t>
            </a:fld>
            <a:endParaRPr lang="zh-CN" altLang="en-US"/>
          </a:p>
        </p:txBody>
      </p:sp>
    </p:spTree>
    <p:extLst>
      <p:ext uri="{BB962C8B-B14F-4D97-AF65-F5344CB8AC3E}">
        <p14:creationId xmlns:p14="http://schemas.microsoft.com/office/powerpoint/2010/main" val="3738029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61</a:t>
            </a:fld>
            <a:endParaRPr lang="zh-CN" altLang="en-US" dirty="0"/>
          </a:p>
        </p:txBody>
      </p:sp>
    </p:spTree>
    <p:extLst>
      <p:ext uri="{BB962C8B-B14F-4D97-AF65-F5344CB8AC3E}">
        <p14:creationId xmlns:p14="http://schemas.microsoft.com/office/powerpoint/2010/main" val="285186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62</a:t>
            </a:fld>
            <a:endParaRPr lang="zh-CN" altLang="en-US" dirty="0"/>
          </a:p>
        </p:txBody>
      </p:sp>
    </p:spTree>
    <p:extLst>
      <p:ext uri="{BB962C8B-B14F-4D97-AF65-F5344CB8AC3E}">
        <p14:creationId xmlns:p14="http://schemas.microsoft.com/office/powerpoint/2010/main" val="1665898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63</a:t>
            </a:fld>
            <a:endParaRPr lang="zh-CN" altLang="en-US"/>
          </a:p>
        </p:txBody>
      </p:sp>
    </p:spTree>
    <p:extLst>
      <p:ext uri="{BB962C8B-B14F-4D97-AF65-F5344CB8AC3E}">
        <p14:creationId xmlns:p14="http://schemas.microsoft.com/office/powerpoint/2010/main" val="3758931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6D5E331-3811-4993-BAA3-C4421D73AF36}" type="slidenum">
              <a:rPr lang="zh-CN" altLang="en-US" smtClean="0"/>
              <a:t>64</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7</a:t>
            </a:fld>
            <a:endParaRPr lang="zh-CN" altLang="en-US"/>
          </a:p>
        </p:txBody>
      </p:sp>
    </p:spTree>
    <p:extLst>
      <p:ext uri="{BB962C8B-B14F-4D97-AF65-F5344CB8AC3E}">
        <p14:creationId xmlns:p14="http://schemas.microsoft.com/office/powerpoint/2010/main" val="5449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8</a:t>
            </a:fld>
            <a:endParaRPr lang="zh-CN" altLang="en-US"/>
          </a:p>
        </p:txBody>
      </p:sp>
    </p:spTree>
    <p:extLst>
      <p:ext uri="{BB962C8B-B14F-4D97-AF65-F5344CB8AC3E}">
        <p14:creationId xmlns:p14="http://schemas.microsoft.com/office/powerpoint/2010/main" val="393337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DF687-DD06-445F-9EEB-2ECF8975461C}" type="slidenum">
              <a:rPr lang="zh-CN" altLang="en-US" smtClean="0"/>
              <a:t>9</a:t>
            </a:fld>
            <a:endParaRPr lang="zh-CN" altLang="en-US"/>
          </a:p>
        </p:txBody>
      </p:sp>
    </p:spTree>
    <p:extLst>
      <p:ext uri="{BB962C8B-B14F-4D97-AF65-F5344CB8AC3E}">
        <p14:creationId xmlns:p14="http://schemas.microsoft.com/office/powerpoint/2010/main" val="140206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Barlow Condensed" panose="00000506000000000000" charset="0"/>
                <a:ea typeface="Barlow Condensed" panose="00000506000000000000" charset="0"/>
                <a:cs typeface="Barlow Condensed" panose="00000506000000000000" charset="0"/>
                <a:sym typeface="+mn-ea"/>
              </a:rPr>
              <a:t>感谢您下载包图网平台上提供的</a:t>
            </a:r>
            <a:r>
              <a:rPr lang="en-US" altLang="zh-CN" sz="300" dirty="0">
                <a:solidFill>
                  <a:schemeClr val="bg1">
                    <a:lumMod val="95000"/>
                  </a:schemeClr>
                </a:solidFill>
                <a:latin typeface="Barlow Condensed" panose="00000506000000000000" charset="0"/>
                <a:ea typeface="Barlow Condensed" panose="00000506000000000000" charset="0"/>
                <a:cs typeface="Barlow Condensed" panose="00000506000000000000" charset="0"/>
                <a:sym typeface="+mn-ea"/>
              </a:rPr>
              <a:t>PPT</a:t>
            </a:r>
            <a:r>
              <a:rPr lang="zh-CN" altLang="en-US" sz="300" dirty="0">
                <a:solidFill>
                  <a:schemeClr val="bg1">
                    <a:lumMod val="95000"/>
                  </a:schemeClr>
                </a:solidFill>
                <a:latin typeface="Barlow Condensed" panose="00000506000000000000" charset="0"/>
                <a:ea typeface="Barlow Condensed" panose="00000506000000000000" charset="0"/>
                <a:cs typeface="Barlow Condensed" panose="00000506000000000000" charset="0"/>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lumMod val="95000"/>
                  </a:schemeClr>
                </a:solidFill>
                <a:latin typeface="Barlow Condensed" panose="00000506000000000000" charset="0"/>
                <a:ea typeface="Barlow Condensed" panose="00000506000000000000" charset="0"/>
                <a:cs typeface="Barlow Condensed" panose="00000506000000000000" charset="0"/>
                <a:sym typeface="+mn-ea"/>
              </a:rPr>
              <a:t>ibaotu.com</a:t>
            </a:r>
          </a:p>
        </p:txBody>
      </p:sp>
    </p:spTree>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extLst>
      <p:ext uri="{BB962C8B-B14F-4D97-AF65-F5344CB8AC3E}">
        <p14:creationId xmlns:p14="http://schemas.microsoft.com/office/powerpoint/2010/main" val="1445750764"/>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C2C6B2-D2B1-4F34-A2F3-A39DA9D2706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4EEBD-51CA-4A69-9E63-2600BEB95754}" type="slidenum">
              <a:rPr lang="zh-CN" altLang="en-US" smtClean="0"/>
              <a:t>‹#›</a:t>
            </a:fld>
            <a:endParaRPr lang="zh-CN" altLang="en-US"/>
          </a:p>
        </p:txBody>
      </p:sp>
    </p:spTree>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arlow Condensed" panose="00000506000000000000" charset="0"/>
                <a:ea typeface="Barlow Condensed" panose="00000506000000000000" charset="0"/>
                <a:cs typeface="Barlow Condensed" panose="00000506000000000000" charset="0"/>
              </a:defRPr>
            </a:lvl1pPr>
          </a:lstStyle>
          <a:p>
            <a:fld id="{FAC2C6B2-D2B1-4F34-A2F3-A39DA9D27060}" type="datetimeFigureOut">
              <a:rPr lang="zh-CN" altLang="en-US" smtClean="0"/>
              <a:t>2023/6/23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rlow Condensed" panose="00000506000000000000" charset="0"/>
                <a:ea typeface="Barlow Condensed" panose="00000506000000000000" charset="0"/>
                <a:cs typeface="Barlow Condensed" panose="00000506000000000000"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arlow Condensed" panose="00000506000000000000" charset="0"/>
                <a:ea typeface="Barlow Condensed" panose="00000506000000000000" charset="0"/>
                <a:cs typeface="Barlow Condensed" panose="00000506000000000000" charset="0"/>
              </a:defRPr>
            </a:lvl1pPr>
          </a:lstStyle>
          <a:p>
            <a:fld id="{5AB4EEBD-51CA-4A69-9E63-2600BEB957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Lst>
  <p:transition spd="slow">
    <p:split orient="vert"/>
  </p:transition>
  <p:txStyles>
    <p:titleStyle>
      <a:lvl1pPr algn="l" defTabSz="914400" rtl="0" eaLnBrk="1" latinLnBrk="0" hangingPunct="1">
        <a:lnSpc>
          <a:spcPct val="90000"/>
        </a:lnSpc>
        <a:spcBef>
          <a:spcPct val="0"/>
        </a:spcBef>
        <a:buNone/>
        <a:defRPr sz="4400" kern="1200">
          <a:solidFill>
            <a:schemeClr val="tx1"/>
          </a:solidFill>
          <a:latin typeface="Barlow Condensed" panose="00000506000000000000" charset="0"/>
          <a:ea typeface="Barlow Condensed" panose="00000506000000000000" charset="0"/>
          <a:cs typeface="Barlow Condensed" panose="00000506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rlow Condensed" panose="00000506000000000000" charset="0"/>
          <a:ea typeface="Barlow Condensed" panose="00000506000000000000" charset="0"/>
          <a:cs typeface="Barlow Condensed" panose="00000506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rlow Condensed" panose="00000506000000000000" charset="0"/>
          <a:ea typeface="Barlow Condensed" panose="00000506000000000000" charset="0"/>
          <a:cs typeface="Barlow Condensed" panose="00000506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Condensed" panose="00000506000000000000" charset="0"/>
          <a:ea typeface="Barlow Condensed" panose="00000506000000000000" charset="0"/>
          <a:cs typeface="Barlow Condensed" panose="00000506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Condensed" panose="00000506000000000000" charset="0"/>
          <a:ea typeface="Barlow Condensed" panose="00000506000000000000" charset="0"/>
          <a:cs typeface="Barlow Condensed" panose="00000506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Condensed" panose="00000506000000000000" charset="0"/>
          <a:ea typeface="Barlow Condensed" panose="00000506000000000000" charset="0"/>
          <a:cs typeface="Barlow Condensed" panose="00000506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4.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jp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7.jpe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9.png"/><Relationship Id="rId5" Type="http://schemas.openxmlformats.org/officeDocument/2006/relationships/image" Target="../media/image2.png"/><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58.xml"/><Relationship Id="rId5" Type="http://schemas.openxmlformats.org/officeDocument/2006/relationships/slideLayout" Target="../slideLayouts/slideLayout13.xml"/><Relationship Id="rId4" Type="http://schemas.openxmlformats.org/officeDocument/2006/relationships/video" Target="../media/media2.mp4"/><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V="1">
            <a:off x="-1407028" y="1407029"/>
            <a:ext cx="6714000" cy="38999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93345" y="1438812"/>
            <a:ext cx="6714000" cy="3802284"/>
          </a:xfrm>
          <a:prstGeom prst="rect">
            <a:avLst/>
          </a:prstGeom>
        </p:spPr>
      </p:pic>
      <p:sp>
        <p:nvSpPr>
          <p:cNvPr id="6" name="矩形 5"/>
          <p:cNvSpPr/>
          <p:nvPr/>
        </p:nvSpPr>
        <p:spPr>
          <a:xfrm>
            <a:off x="4180840" y="5137150"/>
            <a:ext cx="4205605" cy="351790"/>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7" name="文本框 6"/>
          <p:cNvSpPr txBox="1"/>
          <p:nvPr/>
        </p:nvSpPr>
        <p:spPr>
          <a:xfrm>
            <a:off x="4732475" y="5120640"/>
            <a:ext cx="4384040" cy="368300"/>
          </a:xfrm>
          <a:prstGeom prst="rect">
            <a:avLst/>
          </a:prstGeom>
          <a:noFill/>
          <a:effectLst/>
        </p:spPr>
        <p:txBody>
          <a:bodyPr wrap="square" rtlCol="0">
            <a:spAutoFit/>
          </a:bodyPr>
          <a:lstStyle/>
          <a:p>
            <a:r>
              <a:rPr lang="en-US" altLang="zh-CN" b="1" dirty="0">
                <a:solidFill>
                  <a:prstClr val="white"/>
                </a:solidFill>
                <a:latin typeface="Barlow Condensed" panose="00000506000000000000" charset="0"/>
                <a:ea typeface="Barlow Condensed" panose="00000506000000000000" charset="0"/>
                <a:cs typeface="Barlow Condensed" panose="00000506000000000000" charset="0"/>
              </a:rPr>
              <a:t>Supervisor:    Dr. </a:t>
            </a:r>
            <a:r>
              <a:rPr lang="en-US" altLang="zh-CN" b="1" dirty="0" err="1">
                <a:solidFill>
                  <a:prstClr val="white"/>
                </a:solidFill>
                <a:latin typeface="Barlow Condensed" panose="00000506000000000000" charset="0"/>
                <a:ea typeface="Barlow Condensed" panose="00000506000000000000" charset="0"/>
                <a:cs typeface="Barlow Condensed" panose="00000506000000000000" charset="0"/>
              </a:rPr>
              <a:t>Sherif</a:t>
            </a:r>
            <a:r>
              <a:rPr lang="en-US" altLang="zh-CN" b="1" dirty="0">
                <a:solidFill>
                  <a:prstClr val="white"/>
                </a:solidFill>
                <a:latin typeface="Barlow Condensed" panose="00000506000000000000" charset="0"/>
                <a:ea typeface="Barlow Condensed" panose="00000506000000000000" charset="0"/>
                <a:cs typeface="Barlow Condensed" panose="00000506000000000000" charset="0"/>
              </a:rPr>
              <a:t> El-</a:t>
            </a:r>
            <a:r>
              <a:rPr lang="en-US" altLang="zh-CN" b="1" dirty="0" err="1">
                <a:solidFill>
                  <a:prstClr val="white"/>
                </a:solidFill>
                <a:latin typeface="Barlow Condensed" panose="00000506000000000000" charset="0"/>
                <a:ea typeface="Barlow Condensed" panose="00000506000000000000" charset="0"/>
                <a:cs typeface="Barlow Condensed" panose="00000506000000000000" charset="0"/>
              </a:rPr>
              <a:t>Etriby</a:t>
            </a:r>
            <a:endParaRPr lang="zh-CN" altLang="en-US" b="1" dirty="0">
              <a:solidFill>
                <a:prstClr val="white"/>
              </a:solidFill>
              <a:latin typeface="Barlow Condensed" panose="00000506000000000000" charset="0"/>
              <a:ea typeface="Barlow Condensed" panose="00000506000000000000" charset="0"/>
              <a:cs typeface="Barlow Condensed" panose="00000506000000000000" charset="0"/>
            </a:endParaRPr>
          </a:p>
        </p:txBody>
      </p:sp>
      <p:sp>
        <p:nvSpPr>
          <p:cNvPr id="8" name="文本框 7"/>
          <p:cNvSpPr txBox="1"/>
          <p:nvPr/>
        </p:nvSpPr>
        <p:spPr>
          <a:xfrm>
            <a:off x="2590568" y="3393216"/>
            <a:ext cx="7103107" cy="1477328"/>
          </a:xfrm>
          <a:prstGeom prst="rect">
            <a:avLst/>
          </a:prstGeom>
          <a:noFill/>
        </p:spPr>
        <p:txBody>
          <a:bodyPr wrap="square" rtlCol="0">
            <a:spAutoFit/>
          </a:bodyPr>
          <a:lstStyle/>
          <a:p>
            <a:pPr algn="ctr"/>
            <a:r>
              <a:rPr lang="en-US" altLang="zh-CN" sz="4500" b="1" dirty="0">
                <a:solidFill>
                  <a:srgbClr val="3B3B3B"/>
                </a:solidFill>
                <a:latin typeface="Barlow Condensed" panose="00000506000000000000" charset="0"/>
                <a:ea typeface="Barlow Condensed" panose="00000506000000000000" charset="0"/>
                <a:cs typeface="Barlow Condensed" panose="00000506000000000000" charset="0"/>
              </a:rPr>
              <a:t>Smart Traffic Light Control Using AI &amp; Image Processing</a:t>
            </a:r>
          </a:p>
        </p:txBody>
      </p:sp>
      <p:sp>
        <p:nvSpPr>
          <p:cNvPr id="13" name="Freeform 5"/>
          <p:cNvSpPr/>
          <p:nvPr/>
        </p:nvSpPr>
        <p:spPr bwMode="auto">
          <a:xfrm>
            <a:off x="5346913" y="1318066"/>
            <a:ext cx="1642671" cy="1457998"/>
          </a:xfrm>
          <a:custGeom>
            <a:avLst/>
            <a:gdLst>
              <a:gd name="connsiteX0" fmla="*/ 368624 w 604071"/>
              <a:gd name="connsiteY0" fmla="*/ 395015 h 536160"/>
              <a:gd name="connsiteX1" fmla="*/ 347306 w 604071"/>
              <a:gd name="connsiteY1" fmla="*/ 402787 h 536160"/>
              <a:gd name="connsiteX2" fmla="*/ 339796 w 604071"/>
              <a:gd name="connsiteY2" fmla="*/ 447070 h 536160"/>
              <a:gd name="connsiteX3" fmla="*/ 372650 w 604071"/>
              <a:gd name="connsiteY3" fmla="*/ 456676 h 536160"/>
              <a:gd name="connsiteX4" fmla="*/ 381098 w 604071"/>
              <a:gd name="connsiteY4" fmla="*/ 463236 h 536160"/>
              <a:gd name="connsiteX5" fmla="*/ 320788 w 604071"/>
              <a:gd name="connsiteY5" fmla="*/ 443790 h 536160"/>
              <a:gd name="connsiteX6" fmla="*/ 323604 w 604071"/>
              <a:gd name="connsiteY6" fmla="*/ 409348 h 536160"/>
              <a:gd name="connsiteX7" fmla="*/ 303188 w 604071"/>
              <a:gd name="connsiteY7" fmla="*/ 437698 h 536160"/>
              <a:gd name="connsiteX8" fmla="*/ 342378 w 604071"/>
              <a:gd name="connsiteY8" fmla="*/ 519234 h 536160"/>
              <a:gd name="connsiteX9" fmla="*/ 408554 w 604071"/>
              <a:gd name="connsiteY9" fmla="*/ 451521 h 536160"/>
              <a:gd name="connsiteX10" fmla="*/ 368624 w 604071"/>
              <a:gd name="connsiteY10" fmla="*/ 395015 h 536160"/>
              <a:gd name="connsiteX11" fmla="*/ 213545 w 604071"/>
              <a:gd name="connsiteY11" fmla="*/ 366940 h 536160"/>
              <a:gd name="connsiteX12" fmla="*/ 195241 w 604071"/>
              <a:gd name="connsiteY12" fmla="*/ 398804 h 536160"/>
              <a:gd name="connsiteX13" fmla="*/ 191721 w 604071"/>
              <a:gd name="connsiteY13" fmla="*/ 410754 h 536160"/>
              <a:gd name="connsiteX14" fmla="*/ 239593 w 604071"/>
              <a:gd name="connsiteY14" fmla="*/ 447070 h 536160"/>
              <a:gd name="connsiteX15" fmla="*/ 278548 w 604071"/>
              <a:gd name="connsiteY15" fmla="*/ 479637 h 536160"/>
              <a:gd name="connsiteX16" fmla="*/ 281833 w 604071"/>
              <a:gd name="connsiteY16" fmla="*/ 447538 h 536160"/>
              <a:gd name="connsiteX17" fmla="*/ 319145 w 604071"/>
              <a:gd name="connsiteY17" fmla="*/ 391307 h 536160"/>
              <a:gd name="connsiteX18" fmla="*/ 310697 w 604071"/>
              <a:gd name="connsiteY18" fmla="*/ 390838 h 536160"/>
              <a:gd name="connsiteX19" fmla="*/ 275263 w 604071"/>
              <a:gd name="connsiteY19" fmla="*/ 385215 h 536160"/>
              <a:gd name="connsiteX20" fmla="*/ 213545 w 604071"/>
              <a:gd name="connsiteY20" fmla="*/ 366940 h 536160"/>
              <a:gd name="connsiteX21" fmla="*/ 174825 w 604071"/>
              <a:gd name="connsiteY21" fmla="*/ 348196 h 536160"/>
              <a:gd name="connsiteX22" fmla="*/ 153705 w 604071"/>
              <a:gd name="connsiteY22" fmla="*/ 366471 h 536160"/>
              <a:gd name="connsiteX23" fmla="*/ 146665 w 604071"/>
              <a:gd name="connsiteY23" fmla="*/ 382169 h 536160"/>
              <a:gd name="connsiteX24" fmla="*/ 146196 w 604071"/>
              <a:gd name="connsiteY24" fmla="*/ 385449 h 536160"/>
              <a:gd name="connsiteX25" fmla="*/ 177406 w 604071"/>
              <a:gd name="connsiteY25" fmla="*/ 401850 h 536160"/>
              <a:gd name="connsiteX26" fmla="*/ 201577 w 604071"/>
              <a:gd name="connsiteY26" fmla="*/ 362020 h 536160"/>
              <a:gd name="connsiteX27" fmla="*/ 195241 w 604071"/>
              <a:gd name="connsiteY27" fmla="*/ 358974 h 536160"/>
              <a:gd name="connsiteX28" fmla="*/ 174825 w 604071"/>
              <a:gd name="connsiteY28" fmla="*/ 348196 h 536160"/>
              <a:gd name="connsiteX29" fmla="*/ 73683 w 604071"/>
              <a:gd name="connsiteY29" fmla="*/ 278844 h 536160"/>
              <a:gd name="connsiteX30" fmla="*/ 48809 w 604071"/>
              <a:gd name="connsiteY30" fmla="*/ 284467 h 536160"/>
              <a:gd name="connsiteX31" fmla="*/ 24638 w 604071"/>
              <a:gd name="connsiteY31" fmla="*/ 313286 h 536160"/>
              <a:gd name="connsiteX32" fmla="*/ 16425 w 604071"/>
              <a:gd name="connsiteY32" fmla="*/ 346322 h 536160"/>
              <a:gd name="connsiteX33" fmla="*/ 25107 w 604071"/>
              <a:gd name="connsiteY33" fmla="*/ 359677 h 536160"/>
              <a:gd name="connsiteX34" fmla="*/ 131412 w 604071"/>
              <a:gd name="connsiteY34" fmla="*/ 378889 h 536160"/>
              <a:gd name="connsiteX35" fmla="*/ 141972 w 604071"/>
              <a:gd name="connsiteY35" fmla="*/ 357568 h 536160"/>
              <a:gd name="connsiteX36" fmla="*/ 162153 w 604071"/>
              <a:gd name="connsiteY36" fmla="*/ 340698 h 536160"/>
              <a:gd name="connsiteX37" fmla="*/ 117331 w 604071"/>
              <a:gd name="connsiteY37" fmla="*/ 310708 h 536160"/>
              <a:gd name="connsiteX38" fmla="*/ 73683 w 604071"/>
              <a:gd name="connsiteY38" fmla="*/ 278844 h 536160"/>
              <a:gd name="connsiteX39" fmla="*/ 62478 w 604071"/>
              <a:gd name="connsiteY39" fmla="*/ 261857 h 536160"/>
              <a:gd name="connsiteX40" fmla="*/ 80723 w 604071"/>
              <a:gd name="connsiteY40" fmla="*/ 267129 h 536160"/>
              <a:gd name="connsiteX41" fmla="*/ 82366 w 604071"/>
              <a:gd name="connsiteY41" fmla="*/ 271112 h 536160"/>
              <a:gd name="connsiteX42" fmla="*/ 125310 w 604071"/>
              <a:gd name="connsiteY42" fmla="*/ 296885 h 536160"/>
              <a:gd name="connsiteX43" fmla="*/ 196180 w 604071"/>
              <a:gd name="connsiteY43" fmla="*/ 341167 h 536160"/>
              <a:gd name="connsiteX44" fmla="*/ 288639 w 604071"/>
              <a:gd name="connsiteY44" fmla="*/ 371157 h 536160"/>
              <a:gd name="connsiteX45" fmla="*/ 354815 w 604071"/>
              <a:gd name="connsiteY45" fmla="*/ 376546 h 536160"/>
              <a:gd name="connsiteX46" fmla="*/ 355754 w 604071"/>
              <a:gd name="connsiteY46" fmla="*/ 376780 h 536160"/>
              <a:gd name="connsiteX47" fmla="*/ 426154 w 604071"/>
              <a:gd name="connsiteY47" fmla="*/ 435589 h 536160"/>
              <a:gd name="connsiteX48" fmla="*/ 424042 w 604071"/>
              <a:gd name="connsiteY48" fmla="*/ 442852 h 536160"/>
              <a:gd name="connsiteX49" fmla="*/ 377108 w 604071"/>
              <a:gd name="connsiteY49" fmla="*/ 530480 h 536160"/>
              <a:gd name="connsiteX50" fmla="*/ 289577 w 604071"/>
              <a:gd name="connsiteY50" fmla="*/ 507753 h 536160"/>
              <a:gd name="connsiteX51" fmla="*/ 286527 w 604071"/>
              <a:gd name="connsiteY51" fmla="*/ 506816 h 536160"/>
              <a:gd name="connsiteX52" fmla="*/ 239828 w 604071"/>
              <a:gd name="connsiteY52" fmla="*/ 469094 h 536160"/>
              <a:gd name="connsiteX53" fmla="*/ 178110 w 604071"/>
              <a:gd name="connsiteY53" fmla="*/ 421063 h 536160"/>
              <a:gd name="connsiteX54" fmla="*/ 21353 w 604071"/>
              <a:gd name="connsiteY54" fmla="*/ 370454 h 536160"/>
              <a:gd name="connsiteX55" fmla="*/ 19241 w 604071"/>
              <a:gd name="connsiteY55" fmla="*/ 369751 h 536160"/>
              <a:gd name="connsiteX56" fmla="*/ 1406 w 604071"/>
              <a:gd name="connsiteY56" fmla="*/ 353116 h 536160"/>
              <a:gd name="connsiteX57" fmla="*/ 8680 w 604071"/>
              <a:gd name="connsiteY57" fmla="*/ 308131 h 536160"/>
              <a:gd name="connsiteX58" fmla="*/ 43177 w 604071"/>
              <a:gd name="connsiteY58" fmla="*/ 268535 h 536160"/>
              <a:gd name="connsiteX59" fmla="*/ 62478 w 604071"/>
              <a:gd name="connsiteY59" fmla="*/ 261857 h 536160"/>
              <a:gd name="connsiteX60" fmla="*/ 470750 w 604071"/>
              <a:gd name="connsiteY60" fmla="*/ 155099 h 536160"/>
              <a:gd name="connsiteX61" fmla="*/ 450802 w 604071"/>
              <a:gd name="connsiteY61" fmla="*/ 164238 h 536160"/>
              <a:gd name="connsiteX62" fmla="*/ 459486 w 604071"/>
              <a:gd name="connsiteY62" fmla="*/ 161191 h 536160"/>
              <a:gd name="connsiteX63" fmla="*/ 461128 w 604071"/>
              <a:gd name="connsiteY63" fmla="*/ 160723 h 536160"/>
              <a:gd name="connsiteX64" fmla="*/ 470750 w 604071"/>
              <a:gd name="connsiteY64" fmla="*/ 155099 h 536160"/>
              <a:gd name="connsiteX65" fmla="*/ 494453 w 604071"/>
              <a:gd name="connsiteY65" fmla="*/ 127917 h 536160"/>
              <a:gd name="connsiteX66" fmla="*/ 504545 w 604071"/>
              <a:gd name="connsiteY66" fmla="*/ 137056 h 536160"/>
              <a:gd name="connsiteX67" fmla="*/ 506187 w 604071"/>
              <a:gd name="connsiteY67" fmla="*/ 195169 h 536160"/>
              <a:gd name="connsiteX68" fmla="*/ 501494 w 604071"/>
              <a:gd name="connsiteY68" fmla="*/ 275074 h 536160"/>
              <a:gd name="connsiteX69" fmla="*/ 502198 w 604071"/>
              <a:gd name="connsiteY69" fmla="*/ 278823 h 536160"/>
              <a:gd name="connsiteX70" fmla="*/ 414662 w 604071"/>
              <a:gd name="connsiteY70" fmla="*/ 342092 h 536160"/>
              <a:gd name="connsiteX71" fmla="*/ 272445 w 604071"/>
              <a:gd name="connsiteY71" fmla="*/ 346310 h 536160"/>
              <a:gd name="connsiteX72" fmla="*/ 170593 w 604071"/>
              <a:gd name="connsiteY72" fmla="*/ 292883 h 536160"/>
              <a:gd name="connsiteX73" fmla="*/ 159093 w 604071"/>
              <a:gd name="connsiteY73" fmla="*/ 238754 h 536160"/>
              <a:gd name="connsiteX74" fmla="*/ 155104 w 604071"/>
              <a:gd name="connsiteY74" fmla="*/ 141039 h 536160"/>
              <a:gd name="connsiteX75" fmla="*/ 165195 w 604071"/>
              <a:gd name="connsiteY75" fmla="*/ 136821 h 536160"/>
              <a:gd name="connsiteX76" fmla="*/ 219641 w 604071"/>
              <a:gd name="connsiteY76" fmla="*/ 152521 h 536160"/>
              <a:gd name="connsiteX77" fmla="*/ 327829 w 604071"/>
              <a:gd name="connsiteY77" fmla="*/ 189779 h 536160"/>
              <a:gd name="connsiteX78" fmla="*/ 494453 w 604071"/>
              <a:gd name="connsiteY78" fmla="*/ 127917 h 536160"/>
              <a:gd name="connsiteX79" fmla="*/ 331354 w 604071"/>
              <a:gd name="connsiteY79" fmla="*/ 468 h 536160"/>
              <a:gd name="connsiteX80" fmla="*/ 438835 w 604071"/>
              <a:gd name="connsiteY80" fmla="*/ 30460 h 536160"/>
              <a:gd name="connsiteX81" fmla="*/ 544908 w 604071"/>
              <a:gd name="connsiteY81" fmla="*/ 59047 h 536160"/>
              <a:gd name="connsiteX82" fmla="*/ 549836 w 604071"/>
              <a:gd name="connsiteY82" fmla="*/ 65139 h 536160"/>
              <a:gd name="connsiteX83" fmla="*/ 555703 w 604071"/>
              <a:gd name="connsiteY83" fmla="*/ 66311 h 536160"/>
              <a:gd name="connsiteX84" fmla="*/ 586211 w 604071"/>
              <a:gd name="connsiteY84" fmla="*/ 160974 h 536160"/>
              <a:gd name="connsiteX85" fmla="*/ 587384 w 604071"/>
              <a:gd name="connsiteY85" fmla="*/ 249780 h 536160"/>
              <a:gd name="connsiteX86" fmla="*/ 592547 w 604071"/>
              <a:gd name="connsiteY86" fmla="*/ 254467 h 536160"/>
              <a:gd name="connsiteX87" fmla="*/ 602872 w 604071"/>
              <a:gd name="connsiteY87" fmla="*/ 309062 h 536160"/>
              <a:gd name="connsiteX88" fmla="*/ 567437 w 604071"/>
              <a:gd name="connsiteY88" fmla="*/ 332963 h 536160"/>
              <a:gd name="connsiteX89" fmla="*/ 559927 w 604071"/>
              <a:gd name="connsiteY89" fmla="*/ 328276 h 536160"/>
              <a:gd name="connsiteX90" fmla="*/ 553591 w 604071"/>
              <a:gd name="connsiteY90" fmla="*/ 324762 h 536160"/>
              <a:gd name="connsiteX91" fmla="*/ 549836 w 604071"/>
              <a:gd name="connsiteY91" fmla="*/ 297815 h 536160"/>
              <a:gd name="connsiteX92" fmla="*/ 550775 w 604071"/>
              <a:gd name="connsiteY92" fmla="*/ 266183 h 536160"/>
              <a:gd name="connsiteX93" fmla="*/ 568845 w 604071"/>
              <a:gd name="connsiteY93" fmla="*/ 248609 h 536160"/>
              <a:gd name="connsiteX94" fmla="*/ 550540 w 604071"/>
              <a:gd name="connsiteY94" fmla="*/ 82010 h 536160"/>
              <a:gd name="connsiteX95" fmla="*/ 546785 w 604071"/>
              <a:gd name="connsiteY95" fmla="*/ 84353 h 536160"/>
              <a:gd name="connsiteX96" fmla="*/ 431325 w 604071"/>
              <a:gd name="connsiteY96" fmla="*/ 127467 h 536160"/>
              <a:gd name="connsiteX97" fmla="*/ 338394 w 604071"/>
              <a:gd name="connsiteY97" fmla="*/ 152305 h 536160"/>
              <a:gd name="connsiteX98" fmla="*/ 331824 w 604071"/>
              <a:gd name="connsiteY98" fmla="*/ 153008 h 536160"/>
              <a:gd name="connsiteX99" fmla="*/ 72743 w 604071"/>
              <a:gd name="connsiteY99" fmla="*/ 72872 h 536160"/>
              <a:gd name="connsiteX100" fmla="*/ 73447 w 604071"/>
              <a:gd name="connsiteY100" fmla="*/ 61156 h 536160"/>
              <a:gd name="connsiteX101" fmla="*/ 76732 w 604071"/>
              <a:gd name="connsiteY101" fmla="*/ 57172 h 536160"/>
              <a:gd name="connsiteX102" fmla="*/ 210027 w 604071"/>
              <a:gd name="connsiteY102" fmla="*/ 23196 h 536160"/>
              <a:gd name="connsiteX103" fmla="*/ 331354 w 604071"/>
              <a:gd name="connsiteY103" fmla="*/ 468 h 5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4071" h="536160">
                <a:moveTo>
                  <a:pt x="368624" y="395015"/>
                </a:moveTo>
                <a:cubicBezTo>
                  <a:pt x="361723" y="393547"/>
                  <a:pt x="354463" y="395524"/>
                  <a:pt x="347306" y="402787"/>
                </a:cubicBezTo>
                <a:cubicBezTo>
                  <a:pt x="335338" y="415205"/>
                  <a:pt x="330879" y="431138"/>
                  <a:pt x="339796" y="447070"/>
                </a:cubicBezTo>
                <a:cubicBezTo>
                  <a:pt x="347540" y="460659"/>
                  <a:pt x="358100" y="468860"/>
                  <a:pt x="372650" y="456676"/>
                </a:cubicBezTo>
                <a:cubicBezTo>
                  <a:pt x="377108" y="453162"/>
                  <a:pt x="384852" y="457848"/>
                  <a:pt x="381098" y="463236"/>
                </a:cubicBezTo>
                <a:cubicBezTo>
                  <a:pt x="360682" y="492289"/>
                  <a:pt x="328297" y="474483"/>
                  <a:pt x="320788" y="443790"/>
                </a:cubicBezTo>
                <a:cubicBezTo>
                  <a:pt x="318207" y="433246"/>
                  <a:pt x="319380" y="420594"/>
                  <a:pt x="323604" y="409348"/>
                </a:cubicBezTo>
                <a:cubicBezTo>
                  <a:pt x="314921" y="417314"/>
                  <a:pt x="307881" y="427154"/>
                  <a:pt x="303188" y="437698"/>
                </a:cubicBezTo>
                <a:cubicBezTo>
                  <a:pt x="288169" y="473077"/>
                  <a:pt x="296383" y="518062"/>
                  <a:pt x="342378" y="519234"/>
                </a:cubicBezTo>
                <a:cubicBezTo>
                  <a:pt x="379924" y="519937"/>
                  <a:pt x="412778" y="491118"/>
                  <a:pt x="408554" y="451521"/>
                </a:cubicBezTo>
                <a:cubicBezTo>
                  <a:pt x="406794" y="434828"/>
                  <a:pt x="389326" y="399419"/>
                  <a:pt x="368624" y="395015"/>
                </a:cubicBezTo>
                <a:close/>
                <a:moveTo>
                  <a:pt x="213545" y="366940"/>
                </a:moveTo>
                <a:cubicBezTo>
                  <a:pt x="204862" y="376077"/>
                  <a:pt x="198996" y="386387"/>
                  <a:pt x="195241" y="398804"/>
                </a:cubicBezTo>
                <a:cubicBezTo>
                  <a:pt x="194302" y="401382"/>
                  <a:pt x="193364" y="406302"/>
                  <a:pt x="191721" y="410754"/>
                </a:cubicBezTo>
                <a:cubicBezTo>
                  <a:pt x="208617" y="421531"/>
                  <a:pt x="224340" y="433949"/>
                  <a:pt x="239593" y="447070"/>
                </a:cubicBezTo>
                <a:cubicBezTo>
                  <a:pt x="252031" y="457848"/>
                  <a:pt x="266111" y="468391"/>
                  <a:pt x="278548" y="479637"/>
                </a:cubicBezTo>
                <a:cubicBezTo>
                  <a:pt x="277375" y="469797"/>
                  <a:pt x="278313" y="459019"/>
                  <a:pt x="281833" y="447538"/>
                </a:cubicBezTo>
                <a:cubicBezTo>
                  <a:pt x="288404" y="426452"/>
                  <a:pt x="301076" y="405130"/>
                  <a:pt x="319145" y="391307"/>
                </a:cubicBezTo>
                <a:cubicBezTo>
                  <a:pt x="316329" y="391073"/>
                  <a:pt x="313513" y="391073"/>
                  <a:pt x="310697" y="390838"/>
                </a:cubicBezTo>
                <a:cubicBezTo>
                  <a:pt x="298495" y="389901"/>
                  <a:pt x="286996" y="388027"/>
                  <a:pt x="275263" y="385215"/>
                </a:cubicBezTo>
                <a:cubicBezTo>
                  <a:pt x="254377" y="380295"/>
                  <a:pt x="233492" y="374906"/>
                  <a:pt x="213545" y="366940"/>
                </a:cubicBezTo>
                <a:close/>
                <a:moveTo>
                  <a:pt x="174825" y="348196"/>
                </a:moveTo>
                <a:cubicBezTo>
                  <a:pt x="166612" y="352648"/>
                  <a:pt x="158633" y="358271"/>
                  <a:pt x="153705" y="366471"/>
                </a:cubicBezTo>
                <a:cubicBezTo>
                  <a:pt x="150420" y="371391"/>
                  <a:pt x="147838" y="376546"/>
                  <a:pt x="146665" y="382169"/>
                </a:cubicBezTo>
                <a:cubicBezTo>
                  <a:pt x="146430" y="383341"/>
                  <a:pt x="146430" y="384278"/>
                  <a:pt x="146196" y="385449"/>
                </a:cubicBezTo>
                <a:cubicBezTo>
                  <a:pt x="156990" y="390370"/>
                  <a:pt x="167550" y="395993"/>
                  <a:pt x="177406" y="401850"/>
                </a:cubicBezTo>
                <a:cubicBezTo>
                  <a:pt x="180692" y="386855"/>
                  <a:pt x="189374" y="371626"/>
                  <a:pt x="201577" y="362020"/>
                </a:cubicBezTo>
                <a:cubicBezTo>
                  <a:pt x="199465" y="361082"/>
                  <a:pt x="197353" y="360145"/>
                  <a:pt x="195241" y="358974"/>
                </a:cubicBezTo>
                <a:cubicBezTo>
                  <a:pt x="188201" y="355693"/>
                  <a:pt x="181630" y="351945"/>
                  <a:pt x="174825" y="348196"/>
                </a:cubicBezTo>
                <a:close/>
                <a:moveTo>
                  <a:pt x="73683" y="278844"/>
                </a:moveTo>
                <a:cubicBezTo>
                  <a:pt x="65235" y="280484"/>
                  <a:pt x="57491" y="278375"/>
                  <a:pt x="48809" y="284467"/>
                </a:cubicBezTo>
                <a:cubicBezTo>
                  <a:pt x="38483" y="291730"/>
                  <a:pt x="30270" y="302039"/>
                  <a:pt x="24638" y="313286"/>
                </a:cubicBezTo>
                <a:cubicBezTo>
                  <a:pt x="19945" y="322657"/>
                  <a:pt x="13843" y="335778"/>
                  <a:pt x="16425" y="346322"/>
                </a:cubicBezTo>
                <a:cubicBezTo>
                  <a:pt x="17833" y="352413"/>
                  <a:pt x="21587" y="355693"/>
                  <a:pt x="25107" y="359677"/>
                </a:cubicBezTo>
                <a:cubicBezTo>
                  <a:pt x="61011" y="357334"/>
                  <a:pt x="97385" y="365300"/>
                  <a:pt x="131412" y="378889"/>
                </a:cubicBezTo>
                <a:cubicBezTo>
                  <a:pt x="133054" y="370923"/>
                  <a:pt x="137748" y="362722"/>
                  <a:pt x="141972" y="357568"/>
                </a:cubicBezTo>
                <a:cubicBezTo>
                  <a:pt x="147369" y="350539"/>
                  <a:pt x="154409" y="344681"/>
                  <a:pt x="162153" y="340698"/>
                </a:cubicBezTo>
                <a:cubicBezTo>
                  <a:pt x="146900" y="331326"/>
                  <a:pt x="132116" y="321017"/>
                  <a:pt x="117331" y="310708"/>
                </a:cubicBezTo>
                <a:cubicBezTo>
                  <a:pt x="104190" y="301336"/>
                  <a:pt x="84713" y="291964"/>
                  <a:pt x="73683" y="278844"/>
                </a:cubicBezTo>
                <a:close/>
                <a:moveTo>
                  <a:pt x="62478" y="261857"/>
                </a:moveTo>
                <a:cubicBezTo>
                  <a:pt x="69577" y="260803"/>
                  <a:pt x="76499" y="261740"/>
                  <a:pt x="80723" y="267129"/>
                </a:cubicBezTo>
                <a:cubicBezTo>
                  <a:pt x="81662" y="268535"/>
                  <a:pt x="82131" y="269706"/>
                  <a:pt x="82366" y="271112"/>
                </a:cubicBezTo>
                <a:cubicBezTo>
                  <a:pt x="97854" y="275563"/>
                  <a:pt x="113342" y="288918"/>
                  <a:pt x="125310" y="296885"/>
                </a:cubicBezTo>
                <a:cubicBezTo>
                  <a:pt x="148308" y="312583"/>
                  <a:pt x="171305" y="328983"/>
                  <a:pt x="196180" y="341167"/>
                </a:cubicBezTo>
                <a:cubicBezTo>
                  <a:pt x="225513" y="355459"/>
                  <a:pt x="256724" y="364597"/>
                  <a:pt x="288639" y="371157"/>
                </a:cubicBezTo>
                <a:cubicBezTo>
                  <a:pt x="310463" y="375843"/>
                  <a:pt x="333460" y="372329"/>
                  <a:pt x="354815" y="376546"/>
                </a:cubicBezTo>
                <a:cubicBezTo>
                  <a:pt x="355050" y="376546"/>
                  <a:pt x="355284" y="376780"/>
                  <a:pt x="355754" y="376780"/>
                </a:cubicBezTo>
                <a:cubicBezTo>
                  <a:pt x="393770" y="373500"/>
                  <a:pt x="417471" y="400913"/>
                  <a:pt x="426154" y="435589"/>
                </a:cubicBezTo>
                <a:cubicBezTo>
                  <a:pt x="426858" y="438635"/>
                  <a:pt x="425919" y="441212"/>
                  <a:pt x="424042" y="442852"/>
                </a:cubicBezTo>
                <a:cubicBezTo>
                  <a:pt x="428735" y="477763"/>
                  <a:pt x="412778" y="516656"/>
                  <a:pt x="377108" y="530480"/>
                </a:cubicBezTo>
                <a:cubicBezTo>
                  <a:pt x="342612" y="543835"/>
                  <a:pt x="307177" y="532589"/>
                  <a:pt x="289577" y="507753"/>
                </a:cubicBezTo>
                <a:cubicBezTo>
                  <a:pt x="288639" y="507753"/>
                  <a:pt x="287465" y="507519"/>
                  <a:pt x="286527" y="506816"/>
                </a:cubicBezTo>
                <a:cubicBezTo>
                  <a:pt x="268927" y="498381"/>
                  <a:pt x="254377" y="481980"/>
                  <a:pt x="239828" y="469094"/>
                </a:cubicBezTo>
                <a:cubicBezTo>
                  <a:pt x="220350" y="451990"/>
                  <a:pt x="200638" y="434418"/>
                  <a:pt x="178110" y="421063"/>
                </a:cubicBezTo>
                <a:cubicBezTo>
                  <a:pt x="129769" y="392010"/>
                  <a:pt x="77907" y="373734"/>
                  <a:pt x="21353" y="370454"/>
                </a:cubicBezTo>
                <a:cubicBezTo>
                  <a:pt x="20649" y="370454"/>
                  <a:pt x="19710" y="370220"/>
                  <a:pt x="19241" y="369751"/>
                </a:cubicBezTo>
                <a:cubicBezTo>
                  <a:pt x="10792" y="369283"/>
                  <a:pt x="3518" y="361317"/>
                  <a:pt x="1406" y="353116"/>
                </a:cubicBezTo>
                <a:cubicBezTo>
                  <a:pt x="-2349" y="338121"/>
                  <a:pt x="1875" y="321955"/>
                  <a:pt x="8680" y="308131"/>
                </a:cubicBezTo>
                <a:cubicBezTo>
                  <a:pt x="16425" y="292902"/>
                  <a:pt x="27923" y="276969"/>
                  <a:pt x="43177" y="268535"/>
                </a:cubicBezTo>
                <a:cubicBezTo>
                  <a:pt x="48105" y="265957"/>
                  <a:pt x="55379" y="262911"/>
                  <a:pt x="62478" y="261857"/>
                </a:cubicBezTo>
                <a:close/>
                <a:moveTo>
                  <a:pt x="470750" y="155099"/>
                </a:moveTo>
                <a:cubicBezTo>
                  <a:pt x="464179" y="157911"/>
                  <a:pt x="457374" y="161191"/>
                  <a:pt x="450802" y="164238"/>
                </a:cubicBezTo>
                <a:cubicBezTo>
                  <a:pt x="453853" y="163066"/>
                  <a:pt x="456670" y="162129"/>
                  <a:pt x="459486" y="161191"/>
                </a:cubicBezTo>
                <a:cubicBezTo>
                  <a:pt x="460190" y="160957"/>
                  <a:pt x="460659" y="160723"/>
                  <a:pt x="461128" y="160723"/>
                </a:cubicBezTo>
                <a:cubicBezTo>
                  <a:pt x="464414" y="159082"/>
                  <a:pt x="467700" y="156973"/>
                  <a:pt x="470750" y="155099"/>
                </a:cubicBezTo>
                <a:close/>
                <a:moveTo>
                  <a:pt x="494453" y="127917"/>
                </a:moveTo>
                <a:cubicBezTo>
                  <a:pt x="501259" y="126511"/>
                  <a:pt x="505249" y="132135"/>
                  <a:pt x="504545" y="137056"/>
                </a:cubicBezTo>
                <a:cubicBezTo>
                  <a:pt x="514401" y="149241"/>
                  <a:pt x="506891" y="182046"/>
                  <a:pt x="506187" y="195169"/>
                </a:cubicBezTo>
                <a:cubicBezTo>
                  <a:pt x="504779" y="221648"/>
                  <a:pt x="508065" y="249298"/>
                  <a:pt x="501494" y="275074"/>
                </a:cubicBezTo>
                <a:cubicBezTo>
                  <a:pt x="501963" y="276012"/>
                  <a:pt x="502198" y="277183"/>
                  <a:pt x="502198" y="278823"/>
                </a:cubicBezTo>
                <a:cubicBezTo>
                  <a:pt x="498677" y="311395"/>
                  <a:pt x="441181" y="334828"/>
                  <a:pt x="414662" y="342092"/>
                </a:cubicBezTo>
                <a:cubicBezTo>
                  <a:pt x="368429" y="354980"/>
                  <a:pt x="319381" y="355214"/>
                  <a:pt x="272445" y="346310"/>
                </a:cubicBezTo>
                <a:cubicBezTo>
                  <a:pt x="236773" y="339514"/>
                  <a:pt x="188429" y="328969"/>
                  <a:pt x="170593" y="292883"/>
                </a:cubicBezTo>
                <a:cubicBezTo>
                  <a:pt x="161910" y="275309"/>
                  <a:pt x="160267" y="257968"/>
                  <a:pt x="159093" y="238754"/>
                </a:cubicBezTo>
                <a:cubicBezTo>
                  <a:pt x="157216" y="206182"/>
                  <a:pt x="154165" y="173845"/>
                  <a:pt x="155104" y="141039"/>
                </a:cubicBezTo>
                <a:cubicBezTo>
                  <a:pt x="155339" y="136118"/>
                  <a:pt x="162144" y="133775"/>
                  <a:pt x="165195" y="136821"/>
                </a:cubicBezTo>
                <a:cubicBezTo>
                  <a:pt x="182327" y="136587"/>
                  <a:pt x="205091" y="146429"/>
                  <a:pt x="219641" y="152521"/>
                </a:cubicBezTo>
                <a:cubicBezTo>
                  <a:pt x="252731" y="166347"/>
                  <a:pt x="290984" y="191185"/>
                  <a:pt x="327829" y="189779"/>
                </a:cubicBezTo>
                <a:cubicBezTo>
                  <a:pt x="388847" y="187670"/>
                  <a:pt x="436487" y="141039"/>
                  <a:pt x="494453" y="127917"/>
                </a:cubicBezTo>
                <a:close/>
                <a:moveTo>
                  <a:pt x="331354" y="468"/>
                </a:moveTo>
                <a:cubicBezTo>
                  <a:pt x="367963" y="3748"/>
                  <a:pt x="402930" y="22962"/>
                  <a:pt x="438835" y="30460"/>
                </a:cubicBezTo>
                <a:cubicBezTo>
                  <a:pt x="474740" y="38193"/>
                  <a:pt x="510880" y="44988"/>
                  <a:pt x="544908" y="59047"/>
                </a:cubicBezTo>
                <a:cubicBezTo>
                  <a:pt x="547489" y="60218"/>
                  <a:pt x="549132" y="62562"/>
                  <a:pt x="549836" y="65139"/>
                </a:cubicBezTo>
                <a:cubicBezTo>
                  <a:pt x="551713" y="64436"/>
                  <a:pt x="553825" y="64670"/>
                  <a:pt x="555703" y="66311"/>
                </a:cubicBezTo>
                <a:cubicBezTo>
                  <a:pt x="580109" y="89508"/>
                  <a:pt x="584098" y="129107"/>
                  <a:pt x="586211" y="160974"/>
                </a:cubicBezTo>
                <a:cubicBezTo>
                  <a:pt x="588088" y="190030"/>
                  <a:pt x="589027" y="220256"/>
                  <a:pt x="587384" y="249780"/>
                </a:cubicBezTo>
                <a:cubicBezTo>
                  <a:pt x="589261" y="250952"/>
                  <a:pt x="590904" y="252592"/>
                  <a:pt x="592547" y="254467"/>
                </a:cubicBezTo>
                <a:cubicBezTo>
                  <a:pt x="605219" y="269463"/>
                  <a:pt x="605219" y="290551"/>
                  <a:pt x="602872" y="309062"/>
                </a:cubicBezTo>
                <a:cubicBezTo>
                  <a:pt x="600526" y="329917"/>
                  <a:pt x="585506" y="331557"/>
                  <a:pt x="567437" y="332963"/>
                </a:cubicBezTo>
                <a:cubicBezTo>
                  <a:pt x="564151" y="333197"/>
                  <a:pt x="561335" y="331088"/>
                  <a:pt x="559927" y="328276"/>
                </a:cubicBezTo>
                <a:cubicBezTo>
                  <a:pt x="557580" y="328276"/>
                  <a:pt x="554999" y="327105"/>
                  <a:pt x="553591" y="324762"/>
                </a:cubicBezTo>
                <a:cubicBezTo>
                  <a:pt x="549132" y="317264"/>
                  <a:pt x="550775" y="306251"/>
                  <a:pt x="549836" y="297815"/>
                </a:cubicBezTo>
                <a:cubicBezTo>
                  <a:pt x="548897" y="287740"/>
                  <a:pt x="547255" y="276024"/>
                  <a:pt x="550775" y="266183"/>
                </a:cubicBezTo>
                <a:cubicBezTo>
                  <a:pt x="553825" y="258450"/>
                  <a:pt x="560866" y="251421"/>
                  <a:pt x="568845" y="248609"/>
                </a:cubicBezTo>
                <a:cubicBezTo>
                  <a:pt x="566498" y="191904"/>
                  <a:pt x="575415" y="135200"/>
                  <a:pt x="550540" y="82010"/>
                </a:cubicBezTo>
                <a:cubicBezTo>
                  <a:pt x="549601" y="82947"/>
                  <a:pt x="548428" y="83884"/>
                  <a:pt x="546785" y="84353"/>
                </a:cubicBezTo>
                <a:cubicBezTo>
                  <a:pt x="507595" y="96537"/>
                  <a:pt x="469108" y="111768"/>
                  <a:pt x="431325" y="127467"/>
                </a:cubicBezTo>
                <a:cubicBezTo>
                  <a:pt x="403165" y="139183"/>
                  <a:pt x="370075" y="159100"/>
                  <a:pt x="338394" y="152305"/>
                </a:cubicBezTo>
                <a:cubicBezTo>
                  <a:pt x="336752" y="153476"/>
                  <a:pt x="334405" y="153945"/>
                  <a:pt x="331824" y="153008"/>
                </a:cubicBezTo>
                <a:cubicBezTo>
                  <a:pt x="246402" y="121375"/>
                  <a:pt x="160042" y="98412"/>
                  <a:pt x="72743" y="72872"/>
                </a:cubicBezTo>
                <a:cubicBezTo>
                  <a:pt x="66876" y="70997"/>
                  <a:pt x="67345" y="61390"/>
                  <a:pt x="73447" y="61156"/>
                </a:cubicBezTo>
                <a:cubicBezTo>
                  <a:pt x="73916" y="59515"/>
                  <a:pt x="74855" y="57875"/>
                  <a:pt x="76732" y="57172"/>
                </a:cubicBezTo>
                <a:cubicBezTo>
                  <a:pt x="120382" y="43113"/>
                  <a:pt x="165439" y="33975"/>
                  <a:pt x="210027" y="23196"/>
                </a:cubicBezTo>
                <a:cubicBezTo>
                  <a:pt x="248749" y="14058"/>
                  <a:pt x="291225" y="-3047"/>
                  <a:pt x="331354" y="468"/>
                </a:cubicBezTo>
                <a:close/>
              </a:path>
            </a:pathLst>
          </a:custGeom>
          <a:solidFill>
            <a:srgbClr val="379E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Barlow Condensed" panose="00000506000000000000" charset="0"/>
              <a:ea typeface="Barlow Condensed" panose="00000506000000000000" charset="0"/>
              <a:cs typeface="Barlow Condensed" panose="00000506000000000000" charset="0"/>
            </a:endParaRPr>
          </a:p>
        </p:txBody>
      </p:sp>
      <p:sp>
        <p:nvSpPr>
          <p:cNvPr id="14" name="文本框 13"/>
          <p:cNvSpPr txBox="1"/>
          <p:nvPr/>
        </p:nvSpPr>
        <p:spPr>
          <a:xfrm>
            <a:off x="308528" y="5869800"/>
            <a:ext cx="11632092" cy="954107"/>
          </a:xfrm>
          <a:prstGeom prst="rect">
            <a:avLst/>
          </a:prstGeom>
          <a:noFill/>
        </p:spPr>
        <p:txBody>
          <a:bodyPr wrap="square" rtlCol="0">
            <a:spAutoFit/>
          </a:bodyPr>
          <a:lstStyle/>
          <a:p>
            <a:pPr algn="ctr"/>
            <a:r>
              <a:rPr lang="en-US" sz="2800" b="1" dirty="0">
                <a:solidFill>
                  <a:srgbClr val="379EDA"/>
                </a:solidFill>
                <a:latin typeface="Barlow Condensed" panose="00000506000000000000" charset="0"/>
                <a:ea typeface="Barlow Condensed" panose="00000506000000000000" charset="0"/>
                <a:cs typeface="Barlow Condensed" panose="00000506000000000000" charset="0"/>
              </a:rPr>
              <a:t>Faculty of Computer Science &amp; Information Technology</a:t>
            </a:r>
          </a:p>
          <a:p>
            <a:pPr algn="ctr"/>
            <a:r>
              <a:rPr lang="en-US" sz="2800" b="1" dirty="0">
                <a:solidFill>
                  <a:srgbClr val="379EDA"/>
                </a:solidFill>
                <a:latin typeface="Barlow Condensed" panose="00000506000000000000" charset="0"/>
                <a:ea typeface="Barlow Condensed" panose="00000506000000000000" charset="0"/>
                <a:cs typeface="Barlow Condensed" panose="00000506000000000000" charset="0"/>
              </a:rPr>
              <a:t>Department of Artificial Intelligence</a:t>
            </a:r>
            <a:endParaRPr sz="28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Effect transition="in" filter="fade">
                                      <p:cBhvr>
                                        <p:cTn id="17" dur="1000"/>
                                        <p:tgtEl>
                                          <p:spTgt spid="8"/>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P spid="13"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Content Placeholder 3">
            <a:extLst>
              <a:ext uri="{FF2B5EF4-FFF2-40B4-BE49-F238E27FC236}">
                <a16:creationId xmlns:a16="http://schemas.microsoft.com/office/drawing/2014/main" id="{3BCC7EFF-1F9E-74C8-DBF3-2D1BB1AD56D6}"/>
              </a:ext>
            </a:extLst>
          </p:cNvPr>
          <p:cNvPicPr>
            <a:picLocks noChangeAspect="1"/>
          </p:cNvPicPr>
          <p:nvPr/>
        </p:nvPicPr>
        <p:blipFill rotWithShape="1">
          <a:blip r:embed="rId4"/>
          <a:srcRect l="4283" r="17684"/>
          <a:stretch/>
        </p:blipFill>
        <p:spPr>
          <a:xfrm>
            <a:off x="672811" y="1587648"/>
            <a:ext cx="3677505" cy="3996023"/>
          </a:xfrm>
          <a:prstGeom prst="rect">
            <a:avLst/>
          </a:prstGeom>
          <a:ln>
            <a:solidFill>
              <a:srgbClr val="455289"/>
            </a:solidFill>
          </a:ln>
        </p:spPr>
      </p:pic>
      <p:pic>
        <p:nvPicPr>
          <p:cNvPr id="6" name="Picture 5">
            <a:extLst>
              <a:ext uri="{FF2B5EF4-FFF2-40B4-BE49-F238E27FC236}">
                <a16:creationId xmlns:a16="http://schemas.microsoft.com/office/drawing/2014/main" id="{DA831F8F-69BC-EC47-F686-1BE5887B8A8A}"/>
              </a:ext>
            </a:extLst>
          </p:cNvPr>
          <p:cNvPicPr>
            <a:picLocks noChangeAspect="1"/>
          </p:cNvPicPr>
          <p:nvPr/>
        </p:nvPicPr>
        <p:blipFill rotWithShape="1">
          <a:blip r:embed="rId5"/>
          <a:srcRect l="5066" r="18124"/>
          <a:stretch/>
        </p:blipFill>
        <p:spPr>
          <a:xfrm>
            <a:off x="4350316" y="1587648"/>
            <a:ext cx="3769976" cy="3996023"/>
          </a:xfrm>
          <a:prstGeom prst="rect">
            <a:avLst/>
          </a:prstGeom>
          <a:ln>
            <a:solidFill>
              <a:srgbClr val="455289"/>
            </a:solidFill>
          </a:ln>
        </p:spPr>
      </p:pic>
      <p:pic>
        <p:nvPicPr>
          <p:cNvPr id="7" name="Picture 6">
            <a:extLst>
              <a:ext uri="{FF2B5EF4-FFF2-40B4-BE49-F238E27FC236}">
                <a16:creationId xmlns:a16="http://schemas.microsoft.com/office/drawing/2014/main" id="{AFC43B44-28C8-C744-C296-22F034641427}"/>
              </a:ext>
            </a:extLst>
          </p:cNvPr>
          <p:cNvPicPr>
            <a:picLocks noChangeAspect="1"/>
          </p:cNvPicPr>
          <p:nvPr/>
        </p:nvPicPr>
        <p:blipFill rotWithShape="1">
          <a:blip r:embed="rId6"/>
          <a:srcRect l="3841" r="9894"/>
          <a:stretch/>
        </p:blipFill>
        <p:spPr>
          <a:xfrm>
            <a:off x="8120293" y="1580891"/>
            <a:ext cx="3557902" cy="4002780"/>
          </a:xfrm>
          <a:prstGeom prst="rect">
            <a:avLst/>
          </a:prstGeom>
          <a:ln>
            <a:solidFill>
              <a:srgbClr val="455289"/>
            </a:solidFill>
          </a:ln>
        </p:spPr>
      </p:pic>
      <p:sp>
        <p:nvSpPr>
          <p:cNvPr id="9" name="TextBox 6">
            <a:extLst>
              <a:ext uri="{FF2B5EF4-FFF2-40B4-BE49-F238E27FC236}">
                <a16:creationId xmlns:a16="http://schemas.microsoft.com/office/drawing/2014/main" id="{0227A59C-0188-2541-6721-EBAD3777F2DB}"/>
              </a:ext>
            </a:extLst>
          </p:cNvPr>
          <p:cNvSpPr txBox="1"/>
          <p:nvPr/>
        </p:nvSpPr>
        <p:spPr>
          <a:xfrm>
            <a:off x="1209977" y="308132"/>
            <a:ext cx="2677336"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Survey Results</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extLst>
      <p:ext uri="{BB962C8B-B14F-4D97-AF65-F5344CB8AC3E}">
        <p14:creationId xmlns:p14="http://schemas.microsoft.com/office/powerpoint/2010/main" val="290145689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2</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Background</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375404116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87102" y="560965"/>
            <a:ext cx="8127788" cy="707886"/>
          </a:xfrm>
          <a:prstGeom prst="rect">
            <a:avLst/>
          </a:prstGeom>
          <a:noFill/>
        </p:spPr>
        <p:txBody>
          <a:bodyPr wrap="square" rtlCol="0">
            <a:spAutoFit/>
          </a:bodyPr>
          <a:lstStyle/>
          <a:p>
            <a:pPr lvl="0" algn="ctr"/>
            <a:r>
              <a:rPr lang="en-US" altLang="zh-CN" sz="4000" b="1" dirty="0">
                <a:solidFill>
                  <a:schemeClr val="accent1"/>
                </a:solidFill>
                <a:latin typeface="Barlow Condensed" panose="020F0502020204030204" pitchFamily="2" charset="0"/>
                <a:cs typeface="+mn-ea"/>
                <a:sym typeface="+mn-lt"/>
              </a:rPr>
              <a:t>Artificial Intelligence, Machine Learning</a:t>
            </a:r>
          </a:p>
        </p:txBody>
      </p:sp>
      <p:sp>
        <p:nvSpPr>
          <p:cNvPr id="3" name="文本框 31">
            <a:extLst>
              <a:ext uri="{FF2B5EF4-FFF2-40B4-BE49-F238E27FC236}">
                <a16:creationId xmlns:a16="http://schemas.microsoft.com/office/drawing/2014/main" id="{FE585DD9-03C8-E19F-DF9B-DAA456618654}"/>
              </a:ext>
            </a:extLst>
          </p:cNvPr>
          <p:cNvSpPr txBox="1"/>
          <p:nvPr/>
        </p:nvSpPr>
        <p:spPr>
          <a:xfrm>
            <a:off x="825539" y="1885835"/>
            <a:ext cx="10296890" cy="1699824"/>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a:t>Artificial Intelligence is the system's ability to correctly interpret external data, to learn from such data, and to use those learnings to achieve specific goals and tasks through flexible adaptation.</a:t>
            </a:r>
          </a:p>
        </p:txBody>
      </p:sp>
      <p:pic>
        <p:nvPicPr>
          <p:cNvPr id="2050" name="Picture 2" descr="Artificial Intelligence vs. Machine Learning vs. Deep Learning: What's the  Difference? | Sumo Logic">
            <a:extLst>
              <a:ext uri="{FF2B5EF4-FFF2-40B4-BE49-F238E27FC236}">
                <a16:creationId xmlns:a16="http://schemas.microsoft.com/office/drawing/2014/main" id="{79CF8A48-394A-D8A0-E573-C8ABB6C0D98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7811" y="3244166"/>
            <a:ext cx="4412787" cy="345589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3">
            <a:extLst>
              <a:ext uri="{FF2B5EF4-FFF2-40B4-BE49-F238E27FC236}">
                <a16:creationId xmlns:a16="http://schemas.microsoft.com/office/drawing/2014/main" id="{A5BE027A-46C6-0205-8535-BCB3A06C64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37322"/>
            <a:ext cx="2432171" cy="1377391"/>
          </a:xfrm>
          <a:prstGeom prst="rect">
            <a:avLst/>
          </a:prstGeom>
        </p:spPr>
      </p:pic>
      <p:sp>
        <p:nvSpPr>
          <p:cNvPr id="16" name="矩形 15">
            <a:extLst>
              <a:ext uri="{FF2B5EF4-FFF2-40B4-BE49-F238E27FC236}">
                <a16:creationId xmlns:a16="http://schemas.microsoft.com/office/drawing/2014/main" id="{EC8D6E72-31A6-F86A-69AE-D683BB1FE0BE}"/>
              </a:ext>
            </a:extLst>
          </p:cNvPr>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Tree>
    <p:extLst>
      <p:ext uri="{BB962C8B-B14F-4D97-AF65-F5344CB8AC3E}">
        <p14:creationId xmlns:p14="http://schemas.microsoft.com/office/powerpoint/2010/main" val="342177140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87102" y="560965"/>
            <a:ext cx="8127788" cy="707886"/>
          </a:xfrm>
          <a:prstGeom prst="rect">
            <a:avLst/>
          </a:prstGeom>
          <a:noFill/>
        </p:spPr>
        <p:txBody>
          <a:bodyPr wrap="square" rtlCol="0">
            <a:spAutoFit/>
          </a:bodyPr>
          <a:lstStyle/>
          <a:p>
            <a:pPr lvl="0" algn="l"/>
            <a:r>
              <a:rPr lang="en-US" altLang="zh-CN" sz="4000" b="1" dirty="0">
                <a:solidFill>
                  <a:schemeClr val="accent1"/>
                </a:solidFill>
                <a:latin typeface="Barlow Condensed (Body)"/>
                <a:cs typeface="+mn-ea"/>
                <a:sym typeface="+mn-lt"/>
              </a:rPr>
              <a:t>Deep</a:t>
            </a:r>
            <a:r>
              <a:rPr lang="en-US" altLang="zh-CN" sz="3800" b="1" dirty="0">
                <a:solidFill>
                  <a:schemeClr val="accent1"/>
                </a:solidFill>
                <a:latin typeface="Barlow Condensed (Body)"/>
                <a:cs typeface="+mn-ea"/>
                <a:sym typeface="+mn-lt"/>
              </a:rPr>
              <a:t> Learning</a:t>
            </a:r>
          </a:p>
        </p:txBody>
      </p:sp>
      <p:sp>
        <p:nvSpPr>
          <p:cNvPr id="3" name="文本框 31">
            <a:extLst>
              <a:ext uri="{FF2B5EF4-FFF2-40B4-BE49-F238E27FC236}">
                <a16:creationId xmlns:a16="http://schemas.microsoft.com/office/drawing/2014/main" id="{FE585DD9-03C8-E19F-DF9B-DAA456618654}"/>
              </a:ext>
            </a:extLst>
          </p:cNvPr>
          <p:cNvSpPr txBox="1"/>
          <p:nvPr/>
        </p:nvSpPr>
        <p:spPr>
          <a:xfrm>
            <a:off x="825539" y="1353822"/>
            <a:ext cx="10782692" cy="2253822"/>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400" dirty="0">
                <a:solidFill>
                  <a:schemeClr val="tx1">
                    <a:lumMod val="85000"/>
                    <a:lumOff val="15000"/>
                  </a:schemeClr>
                </a:solidFill>
                <a:cs typeface="+mn-ea"/>
                <a:sym typeface="+mn-lt"/>
              </a:rPr>
              <a:t>It is a subset of machine learning which teaches computer to do what comes naturally to humans by mimicking the network of neurons in the human brain.</a:t>
            </a:r>
          </a:p>
          <a:p>
            <a:pPr marL="457200" indent="-457200">
              <a:lnSpc>
                <a:spcPct val="150000"/>
              </a:lnSpc>
              <a:buFont typeface="Wingdings" panose="05000000000000000000" pitchFamily="2" charset="2"/>
              <a:buChar char="Ø"/>
            </a:pPr>
            <a:r>
              <a:rPr lang="en-US" altLang="zh-CN" sz="2400" dirty="0">
                <a:solidFill>
                  <a:schemeClr val="tx1">
                    <a:lumMod val="85000"/>
                    <a:lumOff val="15000"/>
                  </a:schemeClr>
                </a:solidFill>
                <a:cs typeface="+mn-ea"/>
                <a:sym typeface="+mn-lt"/>
              </a:rPr>
              <a:t>It makes use of deep neural networks consisting of three or more layers, thus the name “deep learning”.</a:t>
            </a:r>
          </a:p>
        </p:txBody>
      </p:sp>
      <p:pic>
        <p:nvPicPr>
          <p:cNvPr id="2" name="图片 13">
            <a:extLst>
              <a:ext uri="{FF2B5EF4-FFF2-40B4-BE49-F238E27FC236}">
                <a16:creationId xmlns:a16="http://schemas.microsoft.com/office/drawing/2014/main" id="{4C87E314-4A83-6751-034A-64D343F721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7322"/>
            <a:ext cx="2432171" cy="1377391"/>
          </a:xfrm>
          <a:prstGeom prst="rect">
            <a:avLst/>
          </a:prstGeom>
        </p:spPr>
      </p:pic>
      <p:sp>
        <p:nvSpPr>
          <p:cNvPr id="14" name="矩形 15">
            <a:extLst>
              <a:ext uri="{FF2B5EF4-FFF2-40B4-BE49-F238E27FC236}">
                <a16:creationId xmlns:a16="http://schemas.microsoft.com/office/drawing/2014/main" id="{BDBBECFF-9E3A-1A9C-6C0E-4D226F467481}"/>
              </a:ext>
            </a:extLst>
          </p:cNvPr>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16" name="Picture 2" descr="Deep learning architectures - IBM Developer">
            <a:extLst>
              <a:ext uri="{FF2B5EF4-FFF2-40B4-BE49-F238E27FC236}">
                <a16:creationId xmlns:a16="http://schemas.microsoft.com/office/drawing/2014/main" id="{7968B978-5AE6-6440-1F92-D427A4344A7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064969" y="3200400"/>
            <a:ext cx="7974298" cy="318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61968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a:extLst>
              <a:ext uri="{FF2B5EF4-FFF2-40B4-BE49-F238E27FC236}">
                <a16:creationId xmlns:a16="http://schemas.microsoft.com/office/drawing/2014/main" id="{14972FEA-E4DE-71F0-7E5E-77BD5CA9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029" y="3817019"/>
            <a:ext cx="9492343" cy="2449576"/>
          </a:xfrm>
          <a:prstGeom prst="rect">
            <a:avLst/>
          </a:prstGeom>
        </p:spPr>
      </p:pic>
      <p:sp>
        <p:nvSpPr>
          <p:cNvPr id="8" name="TextBox 6">
            <a:extLst>
              <a:ext uri="{FF2B5EF4-FFF2-40B4-BE49-F238E27FC236}">
                <a16:creationId xmlns:a16="http://schemas.microsoft.com/office/drawing/2014/main" id="{9E920147-DFF1-4413-7263-2B4D1EE67CE0}"/>
              </a:ext>
            </a:extLst>
          </p:cNvPr>
          <p:cNvSpPr txBox="1"/>
          <p:nvPr/>
        </p:nvSpPr>
        <p:spPr>
          <a:xfrm>
            <a:off x="3384074" y="743561"/>
            <a:ext cx="5607625" cy="707886"/>
          </a:xfrm>
          <a:prstGeom prst="rect">
            <a:avLst/>
          </a:prstGeom>
          <a:noFill/>
        </p:spPr>
        <p:txBody>
          <a:bodyPr wrap="none" lIns="91440" tIns="45720" rIns="91440" bIns="45720" rtlCol="0">
            <a:spAutoFit/>
          </a:bodyPr>
          <a:lstStyle/>
          <a:p>
            <a:pPr lvl="0" algn="ctr"/>
            <a:r>
              <a:rPr lang="en-US" altLang="zh-CN" sz="4000" b="1" dirty="0">
                <a:solidFill>
                  <a:schemeClr val="accent1"/>
                </a:solidFill>
                <a:latin typeface="Barlow Condensed" panose="020F0502020204030204" pitchFamily="2" charset="0"/>
                <a:cs typeface="+mn-ea"/>
                <a:sym typeface="+mn-lt"/>
              </a:rPr>
              <a:t>Convolutional</a:t>
            </a:r>
            <a:r>
              <a:rPr lang="en-US" altLang="zh-CN" sz="3600" b="1" dirty="0">
                <a:solidFill>
                  <a:schemeClr val="accent1"/>
                </a:solidFill>
                <a:latin typeface="Barlow Condensed" panose="020F0502020204030204" pitchFamily="2" charset="0"/>
                <a:cs typeface="+mn-ea"/>
                <a:sym typeface="+mn-lt"/>
              </a:rPr>
              <a:t> Neural Networks</a:t>
            </a:r>
          </a:p>
        </p:txBody>
      </p:sp>
      <p:sp>
        <p:nvSpPr>
          <p:cNvPr id="4" name="TextBox 3">
            <a:extLst>
              <a:ext uri="{FF2B5EF4-FFF2-40B4-BE49-F238E27FC236}">
                <a16:creationId xmlns:a16="http://schemas.microsoft.com/office/drawing/2014/main" id="{5D586029-9BDC-7B34-92D2-6B3E8EFF5310}"/>
              </a:ext>
            </a:extLst>
          </p:cNvPr>
          <p:cNvSpPr txBox="1"/>
          <p:nvPr/>
        </p:nvSpPr>
        <p:spPr>
          <a:xfrm>
            <a:off x="1216085" y="1708334"/>
            <a:ext cx="9705199" cy="1921039"/>
          </a:xfrm>
          <a:prstGeom prst="rect">
            <a:avLst/>
          </a:prstGeom>
          <a:noFill/>
        </p:spPr>
        <p:txBody>
          <a:bodyPr wrap="square" rtlCol="0">
            <a:spAutoFit/>
          </a:bodyPr>
          <a:lstStyle/>
          <a:p>
            <a:pPr>
              <a:lnSpc>
                <a:spcPct val="150000"/>
              </a:lnSpc>
            </a:pPr>
            <a:r>
              <a:rPr lang="en-US" altLang="zh-CN" sz="2200" b="1" dirty="0">
                <a:solidFill>
                  <a:schemeClr val="tx1">
                    <a:lumMod val="85000"/>
                    <a:lumOff val="15000"/>
                  </a:schemeClr>
                </a:solidFill>
                <a:cs typeface="+mn-ea"/>
                <a:sym typeface="+mn-lt"/>
              </a:rPr>
              <a:t>It consists of three main layers:</a:t>
            </a:r>
          </a:p>
          <a:p>
            <a:pPr marL="457200" indent="-457200">
              <a:lnSpc>
                <a:spcPct val="150000"/>
              </a:lnSpc>
              <a:buFont typeface="+mj-lt"/>
              <a:buAutoNum type="arabicPeriod"/>
            </a:pPr>
            <a:r>
              <a:rPr lang="en-US" altLang="zh-CN" sz="2000" dirty="0">
                <a:solidFill>
                  <a:schemeClr val="tx1">
                    <a:lumMod val="85000"/>
                    <a:lumOff val="15000"/>
                  </a:schemeClr>
                </a:solidFill>
                <a:cs typeface="+mn-ea"/>
                <a:sym typeface="+mn-lt"/>
              </a:rPr>
              <a:t>Convolution layer (with RELU activation)</a:t>
            </a:r>
          </a:p>
          <a:p>
            <a:pPr marL="457200" indent="-457200">
              <a:lnSpc>
                <a:spcPct val="150000"/>
              </a:lnSpc>
              <a:buFont typeface="+mj-lt"/>
              <a:buAutoNum type="arabicPeriod"/>
            </a:pPr>
            <a:r>
              <a:rPr lang="en-US" altLang="zh-CN" sz="2000" dirty="0">
                <a:solidFill>
                  <a:schemeClr val="tx1">
                    <a:lumMod val="85000"/>
                    <a:lumOff val="15000"/>
                  </a:schemeClr>
                </a:solidFill>
                <a:cs typeface="+mn-ea"/>
                <a:sym typeface="+mn-lt"/>
              </a:rPr>
              <a:t>Pooling layer</a:t>
            </a:r>
          </a:p>
          <a:p>
            <a:pPr marL="457200" indent="-457200">
              <a:lnSpc>
                <a:spcPct val="150000"/>
              </a:lnSpc>
              <a:buFont typeface="+mj-lt"/>
              <a:buAutoNum type="arabicPeriod"/>
            </a:pPr>
            <a:r>
              <a:rPr lang="en-US" altLang="zh-CN" sz="2000" dirty="0">
                <a:solidFill>
                  <a:schemeClr val="tx1">
                    <a:lumMod val="85000"/>
                    <a:lumOff val="15000"/>
                  </a:schemeClr>
                </a:solidFill>
                <a:cs typeface="+mn-ea"/>
                <a:sym typeface="+mn-lt"/>
              </a:rPr>
              <a:t>Fully-Connected layer</a:t>
            </a:r>
          </a:p>
        </p:txBody>
      </p:sp>
    </p:spTree>
    <p:extLst>
      <p:ext uri="{BB962C8B-B14F-4D97-AF65-F5344CB8AC3E}">
        <p14:creationId xmlns:p14="http://schemas.microsoft.com/office/powerpoint/2010/main" val="417636556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Icon&#10;&#10;Description automatically generated with medium confidence">
            <a:extLst>
              <a:ext uri="{FF2B5EF4-FFF2-40B4-BE49-F238E27FC236}">
                <a16:creationId xmlns:a16="http://schemas.microsoft.com/office/drawing/2014/main" id="{0850742E-032F-B652-8A9E-B0EA91549DE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6082"/>
          <a:stretch/>
        </p:blipFill>
        <p:spPr>
          <a:xfrm>
            <a:off x="6508789" y="2416272"/>
            <a:ext cx="4281905" cy="3880763"/>
          </a:xfrm>
          <a:prstGeom prst="rect">
            <a:avLst/>
          </a:prstGeom>
        </p:spPr>
      </p:pic>
      <p:pic>
        <p:nvPicPr>
          <p:cNvPr id="2" name="图片 13">
            <a:extLst>
              <a:ext uri="{FF2B5EF4-FFF2-40B4-BE49-F238E27FC236}">
                <a16:creationId xmlns:a16="http://schemas.microsoft.com/office/drawing/2014/main" id="{99906553-F4D8-79CD-52CF-C6CF0D357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37322"/>
            <a:ext cx="2432171" cy="1377391"/>
          </a:xfrm>
          <a:prstGeom prst="rect">
            <a:avLst/>
          </a:prstGeom>
        </p:spPr>
      </p:pic>
      <p:sp>
        <p:nvSpPr>
          <p:cNvPr id="3" name="矩形 15">
            <a:extLst>
              <a:ext uri="{FF2B5EF4-FFF2-40B4-BE49-F238E27FC236}">
                <a16:creationId xmlns:a16="http://schemas.microsoft.com/office/drawing/2014/main" id="{B29F87FA-AB4F-9D6A-3AD1-B7F4967585EF}"/>
              </a:ext>
            </a:extLst>
          </p:cNvPr>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
        <p:nvSpPr>
          <p:cNvPr id="4" name="文本框 31">
            <a:extLst>
              <a:ext uri="{FF2B5EF4-FFF2-40B4-BE49-F238E27FC236}">
                <a16:creationId xmlns:a16="http://schemas.microsoft.com/office/drawing/2014/main" id="{1AA40B81-DF6D-5892-0406-73AFE93B9929}"/>
              </a:ext>
            </a:extLst>
          </p:cNvPr>
          <p:cNvSpPr txBox="1"/>
          <p:nvPr/>
        </p:nvSpPr>
        <p:spPr>
          <a:xfrm>
            <a:off x="825539" y="1353822"/>
            <a:ext cx="10114010" cy="500136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t>Computer vision is a field of artificial intelligence (AI) that enables computers and systems to derive meaningful information from digital images, videos and other visual inputs.</a:t>
            </a:r>
          </a:p>
          <a:p>
            <a:pPr marL="342900" lvl="0" indent="-342900">
              <a:lnSpc>
                <a:spcPct val="150000"/>
              </a:lnSpc>
              <a:buFont typeface="Wingdings" panose="05000000000000000000" pitchFamily="2" charset="2"/>
              <a:buChar char="Ø"/>
            </a:pPr>
            <a:endParaRPr lang="en-US" sz="2400" dirty="0"/>
          </a:p>
          <a:p>
            <a:pPr marL="342900" indent="-342900">
              <a:lnSpc>
                <a:spcPct val="150000"/>
              </a:lnSpc>
              <a:buFont typeface="Wingdings" panose="05000000000000000000" pitchFamily="2" charset="2"/>
              <a:buChar char="Ø"/>
            </a:pPr>
            <a:r>
              <a:rPr lang="en-US" sz="2400" b="1" dirty="0"/>
              <a:t>Computer Vision Techniques</a:t>
            </a:r>
            <a:endParaRPr lang="en-US" sz="2400" dirty="0"/>
          </a:p>
          <a:p>
            <a:pPr marL="800100" lvl="1" indent="-342900">
              <a:lnSpc>
                <a:spcPct val="150000"/>
              </a:lnSpc>
              <a:buFont typeface="Baskerville Old Face" panose="02020602080505020303" pitchFamily="18" charset="0"/>
              <a:buChar char="–"/>
            </a:pPr>
            <a:r>
              <a:rPr lang="en-US" sz="2400" dirty="0"/>
              <a:t>Image Classification.</a:t>
            </a:r>
          </a:p>
          <a:p>
            <a:pPr marL="800100" lvl="1" indent="-342900">
              <a:lnSpc>
                <a:spcPct val="150000"/>
              </a:lnSpc>
              <a:buFont typeface="Baskerville Old Face" panose="02020602080505020303" pitchFamily="18" charset="0"/>
              <a:buChar char="–"/>
            </a:pPr>
            <a:r>
              <a:rPr lang="en-US" sz="2400" b="1" dirty="0">
                <a:solidFill>
                  <a:srgbClr val="5362A5"/>
                </a:solidFill>
              </a:rPr>
              <a:t>Object Detection.</a:t>
            </a:r>
          </a:p>
          <a:p>
            <a:pPr marL="800100" lvl="1" indent="-342900">
              <a:lnSpc>
                <a:spcPct val="150000"/>
              </a:lnSpc>
              <a:buFont typeface="Baskerville Old Face" panose="02020602080505020303" pitchFamily="18" charset="0"/>
              <a:buChar char="–"/>
            </a:pPr>
            <a:r>
              <a:rPr lang="en-US" sz="2400" dirty="0"/>
              <a:t>Semantic Segmentation. </a:t>
            </a:r>
          </a:p>
          <a:p>
            <a:pPr marL="800100" lvl="1" indent="-342900">
              <a:lnSpc>
                <a:spcPct val="150000"/>
              </a:lnSpc>
              <a:buFont typeface="Baskerville Old Face" panose="02020602080505020303" pitchFamily="18" charset="0"/>
              <a:buChar char="–"/>
            </a:pPr>
            <a:r>
              <a:rPr lang="en-US" sz="2400" dirty="0"/>
              <a:t>Instance Segmentation. </a:t>
            </a:r>
          </a:p>
          <a:p>
            <a:pPr marL="0" indent="0" rtl="1">
              <a:lnSpc>
                <a:spcPct val="150000"/>
              </a:lnSpc>
              <a:buNone/>
            </a:pPr>
            <a:endParaRPr lang="en-US" sz="2400" dirty="0"/>
          </a:p>
        </p:txBody>
      </p:sp>
      <p:sp>
        <p:nvSpPr>
          <p:cNvPr id="7" name="文本框 12">
            <a:extLst>
              <a:ext uri="{FF2B5EF4-FFF2-40B4-BE49-F238E27FC236}">
                <a16:creationId xmlns:a16="http://schemas.microsoft.com/office/drawing/2014/main" id="{A6D0E31B-CC16-E641-1845-91EA6F78A84F}"/>
              </a:ext>
            </a:extLst>
          </p:cNvPr>
          <p:cNvSpPr txBox="1"/>
          <p:nvPr/>
        </p:nvSpPr>
        <p:spPr>
          <a:xfrm>
            <a:off x="1787102" y="560965"/>
            <a:ext cx="8127788" cy="707886"/>
          </a:xfrm>
          <a:prstGeom prst="rect">
            <a:avLst/>
          </a:prstGeom>
          <a:noFill/>
        </p:spPr>
        <p:txBody>
          <a:bodyPr wrap="square" rtlCol="0">
            <a:spAutoFit/>
          </a:bodyPr>
          <a:lstStyle/>
          <a:p>
            <a:pPr lvl="0" algn="l"/>
            <a:r>
              <a:rPr lang="en-US" altLang="zh-CN" sz="4000" b="1" dirty="0">
                <a:solidFill>
                  <a:schemeClr val="accent1"/>
                </a:solidFill>
                <a:latin typeface="Barlow Condensed (Body)"/>
                <a:cs typeface="+mn-ea"/>
                <a:sym typeface="+mn-lt"/>
              </a:rPr>
              <a:t>Computer Vision</a:t>
            </a:r>
            <a:endParaRPr lang="en-US" altLang="zh-CN" sz="3800" b="1" dirty="0">
              <a:solidFill>
                <a:schemeClr val="accent1"/>
              </a:solidFill>
              <a:latin typeface="Barlow Condensed (Body)"/>
              <a:cs typeface="+mn-ea"/>
              <a:sym typeface="+mn-lt"/>
            </a:endParaRPr>
          </a:p>
        </p:txBody>
      </p:sp>
    </p:spTree>
    <p:extLst>
      <p:ext uri="{BB962C8B-B14F-4D97-AF65-F5344CB8AC3E}">
        <p14:creationId xmlns:p14="http://schemas.microsoft.com/office/powerpoint/2010/main" val="238294313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7" name="TextBox 6">
            <a:extLst>
              <a:ext uri="{FF2B5EF4-FFF2-40B4-BE49-F238E27FC236}">
                <a16:creationId xmlns:a16="http://schemas.microsoft.com/office/drawing/2014/main" id="{3F9DE990-ADC4-BFBF-1594-A56008E339FC}"/>
              </a:ext>
            </a:extLst>
          </p:cNvPr>
          <p:cNvSpPr txBox="1"/>
          <p:nvPr/>
        </p:nvSpPr>
        <p:spPr>
          <a:xfrm>
            <a:off x="4720179" y="743561"/>
            <a:ext cx="2935419"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Object Detection</a:t>
            </a:r>
          </a:p>
        </p:txBody>
      </p:sp>
      <p:sp>
        <p:nvSpPr>
          <p:cNvPr id="3" name="TextBox 2">
            <a:extLst>
              <a:ext uri="{FF2B5EF4-FFF2-40B4-BE49-F238E27FC236}">
                <a16:creationId xmlns:a16="http://schemas.microsoft.com/office/drawing/2014/main" id="{4297A20B-EBC6-9237-4F14-9382EDBF0464}"/>
              </a:ext>
            </a:extLst>
          </p:cNvPr>
          <p:cNvSpPr txBox="1"/>
          <p:nvPr/>
        </p:nvSpPr>
        <p:spPr>
          <a:xfrm>
            <a:off x="1216086" y="1708334"/>
            <a:ext cx="5746418" cy="306878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200" dirty="0">
                <a:solidFill>
                  <a:schemeClr val="tx1">
                    <a:lumMod val="85000"/>
                    <a:lumOff val="15000"/>
                  </a:schemeClr>
                </a:solidFill>
                <a:latin typeface="Barlow Condensed (Body)"/>
                <a:cs typeface="+mn-ea"/>
                <a:sym typeface="+mn-lt"/>
              </a:rPr>
              <a:t>It is a computer vision technique for identifying and locating objects within images and videos by drawing bounding boxes around them.</a:t>
            </a:r>
          </a:p>
          <a:p>
            <a:pPr>
              <a:lnSpc>
                <a:spcPct val="150000"/>
              </a:lnSpc>
            </a:pPr>
            <a:endParaRPr lang="en-US" altLang="zh-CN" sz="2200" dirty="0">
              <a:solidFill>
                <a:schemeClr val="tx1">
                  <a:lumMod val="85000"/>
                  <a:lumOff val="15000"/>
                </a:schemeClr>
              </a:solidFill>
              <a:latin typeface="Barlow Condensed (Body)"/>
              <a:cs typeface="+mn-ea"/>
              <a:sym typeface="+mn-lt"/>
            </a:endParaRPr>
          </a:p>
          <a:p>
            <a:pPr marL="342900" indent="-342900">
              <a:lnSpc>
                <a:spcPct val="150000"/>
              </a:lnSpc>
              <a:buFont typeface="Wingdings" panose="05000000000000000000" pitchFamily="2" charset="2"/>
              <a:buChar char="Ø"/>
            </a:pPr>
            <a:r>
              <a:rPr lang="en-US" altLang="zh-CN" sz="2200" dirty="0">
                <a:solidFill>
                  <a:schemeClr val="tx1">
                    <a:lumMod val="85000"/>
                    <a:lumOff val="15000"/>
                  </a:schemeClr>
                </a:solidFill>
                <a:latin typeface="Barlow Condensed (Body)"/>
                <a:cs typeface="+mn-ea"/>
                <a:sym typeface="+mn-lt"/>
              </a:rPr>
              <a:t>The </a:t>
            </a:r>
            <a:r>
              <a:rPr lang="en-US" altLang="zh-CN" sz="2200" b="1" dirty="0">
                <a:solidFill>
                  <a:schemeClr val="tx1">
                    <a:lumMod val="85000"/>
                    <a:lumOff val="15000"/>
                  </a:schemeClr>
                </a:solidFill>
                <a:latin typeface="Barlow Condensed (Body)"/>
                <a:cs typeface="+mn-ea"/>
                <a:sym typeface="+mn-lt"/>
              </a:rPr>
              <a:t>most common </a:t>
            </a:r>
            <a:r>
              <a:rPr lang="en-US" altLang="zh-CN" sz="2200" dirty="0">
                <a:solidFill>
                  <a:schemeClr val="tx1">
                    <a:lumMod val="85000"/>
                    <a:lumOff val="15000"/>
                  </a:schemeClr>
                </a:solidFill>
                <a:latin typeface="Barlow Condensed (Body)"/>
                <a:cs typeface="+mn-ea"/>
                <a:sym typeface="+mn-lt"/>
              </a:rPr>
              <a:t>algorithm is:</a:t>
            </a:r>
          </a:p>
          <a:p>
            <a:pPr marL="914400" lvl="1" indent="-457200">
              <a:lnSpc>
                <a:spcPct val="150000"/>
              </a:lnSpc>
              <a:buFont typeface="Arial" panose="020B0604020202020204" pitchFamily="34" charset="0"/>
              <a:buChar char="•"/>
            </a:pPr>
            <a:r>
              <a:rPr lang="en-US" altLang="zh-CN" sz="2200" b="1" dirty="0">
                <a:solidFill>
                  <a:srgbClr val="5362A5"/>
                </a:solidFill>
                <a:latin typeface="Barlow Condensed (Body)"/>
                <a:cs typeface="+mn-ea"/>
                <a:sym typeface="+mn-lt"/>
              </a:rPr>
              <a:t>You Only Look Once (YOLO)</a:t>
            </a:r>
          </a:p>
        </p:txBody>
      </p:sp>
      <p:pic>
        <p:nvPicPr>
          <p:cNvPr id="4" name="Picture 3">
            <a:extLst>
              <a:ext uri="{FF2B5EF4-FFF2-40B4-BE49-F238E27FC236}">
                <a16:creationId xmlns:a16="http://schemas.microsoft.com/office/drawing/2014/main" id="{4219B776-E107-FEA2-E947-835B31FC8AB8}"/>
              </a:ext>
            </a:extLst>
          </p:cNvPr>
          <p:cNvPicPr/>
          <p:nvPr/>
        </p:nvPicPr>
        <p:blipFill rotWithShape="1">
          <a:blip r:embed="rId4">
            <a:clrChange>
              <a:clrFrom>
                <a:srgbClr val="F1F4F9"/>
              </a:clrFrom>
              <a:clrTo>
                <a:srgbClr val="F1F4F9">
                  <a:alpha val="0"/>
                </a:srgbClr>
              </a:clrTo>
            </a:clrChange>
            <a:extLst>
              <a:ext uri="{28A0092B-C50C-407E-A947-70E740481C1C}">
                <a14:useLocalDpi xmlns:a14="http://schemas.microsoft.com/office/drawing/2010/main" val="0"/>
              </a:ext>
            </a:extLst>
          </a:blip>
          <a:srcRect b="6920"/>
          <a:stretch/>
        </p:blipFill>
        <p:spPr>
          <a:xfrm>
            <a:off x="6410242" y="2984707"/>
            <a:ext cx="5514865" cy="3584832"/>
          </a:xfrm>
          <a:prstGeom prst="rect">
            <a:avLst/>
          </a:prstGeom>
        </p:spPr>
      </p:pic>
    </p:spTree>
    <p:extLst>
      <p:ext uri="{BB962C8B-B14F-4D97-AF65-F5344CB8AC3E}">
        <p14:creationId xmlns:p14="http://schemas.microsoft.com/office/powerpoint/2010/main" val="342373847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8" name="TextBox 7">
            <a:extLst>
              <a:ext uri="{FF2B5EF4-FFF2-40B4-BE49-F238E27FC236}">
                <a16:creationId xmlns:a16="http://schemas.microsoft.com/office/drawing/2014/main" id="{825F1842-28AD-F772-A6C0-ADDAE135BE78}"/>
              </a:ext>
            </a:extLst>
          </p:cNvPr>
          <p:cNvSpPr txBox="1"/>
          <p:nvPr/>
        </p:nvSpPr>
        <p:spPr>
          <a:xfrm>
            <a:off x="3964040" y="743561"/>
            <a:ext cx="4682692"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You Only Look Once (YOLO)</a:t>
            </a:r>
          </a:p>
        </p:txBody>
      </p:sp>
      <p:sp>
        <p:nvSpPr>
          <p:cNvPr id="5" name="TextBox 4">
            <a:extLst>
              <a:ext uri="{FF2B5EF4-FFF2-40B4-BE49-F238E27FC236}">
                <a16:creationId xmlns:a16="http://schemas.microsoft.com/office/drawing/2014/main" id="{A76483D4-BEAF-2F7C-CC5E-6AB67259CBD7}"/>
              </a:ext>
            </a:extLst>
          </p:cNvPr>
          <p:cNvSpPr txBox="1"/>
          <p:nvPr/>
        </p:nvSpPr>
        <p:spPr>
          <a:xfrm>
            <a:off x="1216085" y="1708334"/>
            <a:ext cx="10057161" cy="769441"/>
          </a:xfrm>
          <a:prstGeom prst="rect">
            <a:avLst/>
          </a:prstGeom>
          <a:noFill/>
        </p:spPr>
        <p:txBody>
          <a:bodyPr wrap="square" rtlCol="0">
            <a:spAutoFit/>
          </a:bodyPr>
          <a:lstStyle/>
          <a:p>
            <a:r>
              <a:rPr lang="en-US" altLang="zh-CN" sz="2200" dirty="0">
                <a:solidFill>
                  <a:schemeClr val="tx1">
                    <a:lumMod val="85000"/>
                    <a:lumOff val="15000"/>
                  </a:schemeClr>
                </a:solidFill>
                <a:cs typeface="+mn-ea"/>
                <a:sym typeface="+mn-lt"/>
              </a:rPr>
              <a:t>It is an object detection technique which divides the image into regions, then predicts bounding boxes and probability of having a specific object for each region.</a:t>
            </a:r>
            <a:endParaRPr lang="en-US" sz="2200" dirty="0"/>
          </a:p>
        </p:txBody>
      </p:sp>
      <p:pic>
        <p:nvPicPr>
          <p:cNvPr id="4" name="Picture 3" descr="A picture containing text&#10;&#10;Description automatically generated">
            <a:extLst>
              <a:ext uri="{FF2B5EF4-FFF2-40B4-BE49-F238E27FC236}">
                <a16:creationId xmlns:a16="http://schemas.microsoft.com/office/drawing/2014/main" id="{3331B1AA-F235-5272-C162-F6786EE47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199" y="2605402"/>
            <a:ext cx="5968538" cy="3549648"/>
          </a:xfrm>
          <a:prstGeom prst="rect">
            <a:avLst/>
          </a:prstGeom>
        </p:spPr>
      </p:pic>
    </p:spTree>
    <p:extLst>
      <p:ext uri="{BB962C8B-B14F-4D97-AF65-F5344CB8AC3E}">
        <p14:creationId xmlns:p14="http://schemas.microsoft.com/office/powerpoint/2010/main" val="222994688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8" name="TextBox 7">
            <a:extLst>
              <a:ext uri="{FF2B5EF4-FFF2-40B4-BE49-F238E27FC236}">
                <a16:creationId xmlns:a16="http://schemas.microsoft.com/office/drawing/2014/main" id="{825F1842-28AD-F772-A6C0-ADDAE135BE78}"/>
              </a:ext>
            </a:extLst>
          </p:cNvPr>
          <p:cNvSpPr txBox="1"/>
          <p:nvPr/>
        </p:nvSpPr>
        <p:spPr>
          <a:xfrm>
            <a:off x="3964040" y="743561"/>
            <a:ext cx="4682692"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You Only Look Once (YOLO)</a:t>
            </a:r>
          </a:p>
        </p:txBody>
      </p:sp>
      <p:sp>
        <p:nvSpPr>
          <p:cNvPr id="4" name="TextBox 3">
            <a:extLst>
              <a:ext uri="{FF2B5EF4-FFF2-40B4-BE49-F238E27FC236}">
                <a16:creationId xmlns:a16="http://schemas.microsoft.com/office/drawing/2014/main" id="{B7917FED-2F8C-0F3F-16CD-6EF6841CD132}"/>
              </a:ext>
            </a:extLst>
          </p:cNvPr>
          <p:cNvSpPr txBox="1"/>
          <p:nvPr/>
        </p:nvSpPr>
        <p:spPr>
          <a:xfrm>
            <a:off x="1216085" y="1708334"/>
            <a:ext cx="1005716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Barlow Condensed (Body)"/>
              </a:rPr>
              <a:t>YOLO is an algorithm that uses neural networks to provide real-time object detection. </a:t>
            </a:r>
          </a:p>
        </p:txBody>
      </p:sp>
      <p:pic>
        <p:nvPicPr>
          <p:cNvPr id="11" name="WhatsApp Video 2023-02-03 at 1.37.03 PM">
            <a:hlinkClick r:id="" action="ppaction://media"/>
            <a:extLst>
              <a:ext uri="{FF2B5EF4-FFF2-40B4-BE49-F238E27FC236}">
                <a16:creationId xmlns:a16="http://schemas.microsoft.com/office/drawing/2014/main" id="{CEFFE09C-0E87-AC1F-05D0-023019726F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02551" y="2532316"/>
            <a:ext cx="9743355" cy="3149454"/>
          </a:xfrm>
          <a:prstGeom prst="rect">
            <a:avLst/>
          </a:prstGeom>
        </p:spPr>
      </p:pic>
    </p:spTree>
    <p:extLst>
      <p:ext uri="{BB962C8B-B14F-4D97-AF65-F5344CB8AC3E}">
        <p14:creationId xmlns:p14="http://schemas.microsoft.com/office/powerpoint/2010/main" val="179483418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7322"/>
            <a:ext cx="2432171" cy="1377391"/>
          </a:xfrm>
          <a:prstGeom prst="rect">
            <a:avLst/>
          </a:prstGeom>
        </p:spPr>
      </p:pic>
      <p:pic>
        <p:nvPicPr>
          <p:cNvPr id="12" name="Picture 11">
            <a:extLst>
              <a:ext uri="{FF2B5EF4-FFF2-40B4-BE49-F238E27FC236}">
                <a16:creationId xmlns:a16="http://schemas.microsoft.com/office/drawing/2014/main" id="{B363DF3F-FAFE-951C-2FBD-6086F95A3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8894" y="3084043"/>
            <a:ext cx="1538568" cy="1103395"/>
          </a:xfrm>
          <a:prstGeom prst="rect">
            <a:avLst/>
          </a:prstGeom>
        </p:spPr>
      </p:pic>
      <p:pic>
        <p:nvPicPr>
          <p:cNvPr id="13" name="Picture 12">
            <a:extLst>
              <a:ext uri="{FF2B5EF4-FFF2-40B4-BE49-F238E27FC236}">
                <a16:creationId xmlns:a16="http://schemas.microsoft.com/office/drawing/2014/main" id="{38FA4D30-3AB7-CB08-A9BD-71DF9EDD67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5076" y="2622355"/>
            <a:ext cx="1380567" cy="990084"/>
          </a:xfrm>
          <a:prstGeom prst="rect">
            <a:avLst/>
          </a:prstGeom>
        </p:spPr>
      </p:pic>
      <p:pic>
        <p:nvPicPr>
          <p:cNvPr id="14" name="Picture 13">
            <a:extLst>
              <a:ext uri="{FF2B5EF4-FFF2-40B4-BE49-F238E27FC236}">
                <a16:creationId xmlns:a16="http://schemas.microsoft.com/office/drawing/2014/main" id="{A4C7ADAB-28E9-4120-AA8E-350E85F462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54020" y="3692671"/>
            <a:ext cx="1380566" cy="990083"/>
          </a:xfrm>
          <a:prstGeom prst="rect">
            <a:avLst/>
          </a:prstGeom>
        </p:spPr>
      </p:pic>
      <p:pic>
        <p:nvPicPr>
          <p:cNvPr id="15" name="Picture 14">
            <a:extLst>
              <a:ext uri="{FF2B5EF4-FFF2-40B4-BE49-F238E27FC236}">
                <a16:creationId xmlns:a16="http://schemas.microsoft.com/office/drawing/2014/main" id="{2B13B991-AC07-9B24-E7CB-D13AD11A08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0719" y="4268222"/>
            <a:ext cx="1380567" cy="987819"/>
          </a:xfrm>
          <a:prstGeom prst="rect">
            <a:avLst/>
          </a:prstGeom>
        </p:spPr>
      </p:pic>
      <p:pic>
        <p:nvPicPr>
          <p:cNvPr id="17" name="Picture 16">
            <a:extLst>
              <a:ext uri="{FF2B5EF4-FFF2-40B4-BE49-F238E27FC236}">
                <a16:creationId xmlns:a16="http://schemas.microsoft.com/office/drawing/2014/main" id="{C2171FDE-BBAF-2713-234A-1E565FCA8E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7068" y="2013176"/>
            <a:ext cx="1380567" cy="990084"/>
          </a:xfrm>
          <a:prstGeom prst="rect">
            <a:avLst/>
          </a:prstGeom>
        </p:spPr>
      </p:pic>
      <p:pic>
        <p:nvPicPr>
          <p:cNvPr id="18" name="Picture 17">
            <a:extLst>
              <a:ext uri="{FF2B5EF4-FFF2-40B4-BE49-F238E27FC236}">
                <a16:creationId xmlns:a16="http://schemas.microsoft.com/office/drawing/2014/main" id="{1E67A0EE-A276-F18B-C48C-342A5F7EDF4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44291" y="1503750"/>
            <a:ext cx="1380567" cy="990084"/>
          </a:xfrm>
          <a:prstGeom prst="rect">
            <a:avLst/>
          </a:prstGeom>
        </p:spPr>
      </p:pic>
      <p:pic>
        <p:nvPicPr>
          <p:cNvPr id="19" name="Picture 18">
            <a:extLst>
              <a:ext uri="{FF2B5EF4-FFF2-40B4-BE49-F238E27FC236}">
                <a16:creationId xmlns:a16="http://schemas.microsoft.com/office/drawing/2014/main" id="{86FC37D3-B599-CAF0-8C43-13DC14A175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77405" y="4481963"/>
            <a:ext cx="1393110" cy="990085"/>
          </a:xfrm>
          <a:prstGeom prst="rect">
            <a:avLst/>
          </a:prstGeom>
        </p:spPr>
      </p:pic>
      <p:pic>
        <p:nvPicPr>
          <p:cNvPr id="20" name="Picture 19">
            <a:extLst>
              <a:ext uri="{FF2B5EF4-FFF2-40B4-BE49-F238E27FC236}">
                <a16:creationId xmlns:a16="http://schemas.microsoft.com/office/drawing/2014/main" id="{03EBD920-3AFE-CAD3-4C4C-73CA92B21CD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10435" y="2890786"/>
            <a:ext cx="1380568" cy="990084"/>
          </a:xfrm>
          <a:prstGeom prst="rect">
            <a:avLst/>
          </a:prstGeom>
        </p:spPr>
      </p:pic>
      <p:sp>
        <p:nvSpPr>
          <p:cNvPr id="21" name="TextBox 20">
            <a:extLst>
              <a:ext uri="{FF2B5EF4-FFF2-40B4-BE49-F238E27FC236}">
                <a16:creationId xmlns:a16="http://schemas.microsoft.com/office/drawing/2014/main" id="{E712BCC6-AE60-931F-81AD-9AE1443779EA}"/>
              </a:ext>
            </a:extLst>
          </p:cNvPr>
          <p:cNvSpPr txBox="1"/>
          <p:nvPr/>
        </p:nvSpPr>
        <p:spPr>
          <a:xfrm>
            <a:off x="755748" y="1488642"/>
            <a:ext cx="6308413" cy="3893374"/>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a:t>Generated dataset consists more than 4k pictures divided into 4 classes.</a:t>
            </a:r>
          </a:p>
          <a:p>
            <a:pPr>
              <a:lnSpc>
                <a:spcPct val="150000"/>
              </a:lnSpc>
            </a:pPr>
            <a:endParaRPr lang="en-US" sz="2400" dirty="0"/>
          </a:p>
          <a:p>
            <a:pPr>
              <a:lnSpc>
                <a:spcPct val="150000"/>
              </a:lnSpc>
            </a:pPr>
            <a:r>
              <a:rPr lang="en-US" sz="2400" dirty="0"/>
              <a:t>Classes IDs:</a:t>
            </a:r>
          </a:p>
          <a:p>
            <a:pPr marL="342900" indent="-342900">
              <a:lnSpc>
                <a:spcPct val="150000"/>
              </a:lnSpc>
              <a:buFont typeface="Wingdings" panose="05000000000000000000" pitchFamily="2" charset="2"/>
              <a:buChar char="§"/>
            </a:pPr>
            <a:r>
              <a:rPr lang="en-US" sz="2400" dirty="0"/>
              <a:t>Ambulance : 0		 Firetruck : 1	police: 2</a:t>
            </a:r>
          </a:p>
          <a:p>
            <a:pPr marL="342900" indent="-342900">
              <a:lnSpc>
                <a:spcPct val="150000"/>
              </a:lnSpc>
              <a:buFont typeface="Wingdings" panose="05000000000000000000" pitchFamily="2" charset="2"/>
              <a:buChar char="§"/>
            </a:pPr>
            <a:r>
              <a:rPr lang="en-US" sz="2400" dirty="0"/>
              <a:t>vehicle: 3</a:t>
            </a:r>
          </a:p>
          <a:p>
            <a:pPr algn="ctr">
              <a:lnSpc>
                <a:spcPct val="150000"/>
              </a:lnSpc>
            </a:pPr>
            <a:endParaRPr lang="en-US" sz="2400" dirty="0"/>
          </a:p>
        </p:txBody>
      </p:sp>
      <p:sp>
        <p:nvSpPr>
          <p:cNvPr id="7" name="TextBox 6">
            <a:extLst>
              <a:ext uri="{FF2B5EF4-FFF2-40B4-BE49-F238E27FC236}">
                <a16:creationId xmlns:a16="http://schemas.microsoft.com/office/drawing/2014/main" id="{6DDDDEF7-B47B-ADFB-CFBF-DBE36942F8D2}"/>
              </a:ext>
            </a:extLst>
          </p:cNvPr>
          <p:cNvSpPr txBox="1"/>
          <p:nvPr/>
        </p:nvSpPr>
        <p:spPr>
          <a:xfrm>
            <a:off x="1209977" y="308132"/>
            <a:ext cx="1476686"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Dataset</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extLst>
      <p:ext uri="{BB962C8B-B14F-4D97-AF65-F5344CB8AC3E}">
        <p14:creationId xmlns:p14="http://schemas.microsoft.com/office/powerpoint/2010/main" val="155174711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27162" y="1545367"/>
            <a:ext cx="3718454" cy="677108"/>
          </a:xfrm>
          <a:prstGeom prst="rect">
            <a:avLst/>
          </a:prstGeom>
          <a:noFill/>
        </p:spPr>
        <p:txBody>
          <a:bodyPr wrap="square" rtlCol="0">
            <a:spAutoFit/>
            <a:scene3d>
              <a:camera prst="orthographicFront"/>
              <a:lightRig rig="threePt" dir="t"/>
            </a:scene3d>
            <a:sp3d contourW="12700"/>
          </a:bodyPr>
          <a:lstStyle/>
          <a:p>
            <a:pPr algn="ctr" defTabSz="457200"/>
            <a:r>
              <a:rPr lang="en-US" altLang="zh-CN" sz="3800" dirty="0">
                <a:solidFill>
                  <a:srgbClr val="379EDA"/>
                </a:solidFill>
                <a:latin typeface="Barlow Condensed" panose="00000506000000000000" charset="0"/>
                <a:ea typeface="Barlow Condensed" panose="00000506000000000000" charset="0"/>
                <a:cs typeface="Barlow Condensed" panose="00000506000000000000" charset="0"/>
              </a:rPr>
              <a:t>Team Members</a:t>
            </a:r>
            <a:endParaRPr lang="zh-CN" altLang="en-US" sz="3800" dirty="0">
              <a:solidFill>
                <a:srgbClr val="379EDA"/>
              </a:solidFill>
              <a:latin typeface="Barlow Condensed" panose="00000506000000000000" charset="0"/>
              <a:ea typeface="Barlow Condensed" panose="00000506000000000000" charset="0"/>
              <a:cs typeface="Barlow Condensed" panose="00000506000000000000" charset="0"/>
            </a:endParaRPr>
          </a:p>
        </p:txBody>
      </p:sp>
      <p:grpSp>
        <p:nvGrpSpPr>
          <p:cNvPr id="3" name="组合 2"/>
          <p:cNvGrpSpPr/>
          <p:nvPr/>
        </p:nvGrpSpPr>
        <p:grpSpPr>
          <a:xfrm>
            <a:off x="1241360" y="1973353"/>
            <a:ext cx="9856787" cy="2935777"/>
            <a:chOff x="1167607" y="1653133"/>
            <a:chExt cx="9856787" cy="3670300"/>
          </a:xfrm>
        </p:grpSpPr>
        <p:sp>
          <p:nvSpPr>
            <p:cNvPr id="4" name="任意多边形 8"/>
            <p:cNvSpPr/>
            <p:nvPr/>
          </p:nvSpPr>
          <p:spPr>
            <a:xfrm>
              <a:off x="1167607" y="1653133"/>
              <a:ext cx="9856787" cy="3670300"/>
            </a:xfrm>
            <a:custGeom>
              <a:avLst/>
              <a:gdLst>
                <a:gd name="connsiteX0" fmla="*/ 0 w 9856787"/>
                <a:gd name="connsiteY0" fmla="*/ 0 h 3670300"/>
                <a:gd name="connsiteX1" fmla="*/ 445293 w 9856787"/>
                <a:gd name="connsiteY1" fmla="*/ 0 h 3670300"/>
                <a:gd name="connsiteX2" fmla="*/ 445293 w 9856787"/>
                <a:gd name="connsiteY2" fmla="*/ 52375 h 3670300"/>
                <a:gd name="connsiteX3" fmla="*/ 52375 w 9856787"/>
                <a:gd name="connsiteY3" fmla="*/ 52375 h 3670300"/>
                <a:gd name="connsiteX4" fmla="*/ 52375 w 9856787"/>
                <a:gd name="connsiteY4" fmla="*/ 3617925 h 3670300"/>
                <a:gd name="connsiteX5" fmla="*/ 9804412 w 9856787"/>
                <a:gd name="connsiteY5" fmla="*/ 3617925 h 3670300"/>
                <a:gd name="connsiteX6" fmla="*/ 9804412 w 9856787"/>
                <a:gd name="connsiteY6" fmla="*/ 52375 h 3670300"/>
                <a:gd name="connsiteX7" fmla="*/ 4073260 w 9856787"/>
                <a:gd name="connsiteY7" fmla="*/ 52375 h 3670300"/>
                <a:gd name="connsiteX8" fmla="*/ 4073260 w 9856787"/>
                <a:gd name="connsiteY8" fmla="*/ 0 h 3670300"/>
                <a:gd name="connsiteX9" fmla="*/ 9856787 w 9856787"/>
                <a:gd name="connsiteY9" fmla="*/ 0 h 3670300"/>
                <a:gd name="connsiteX10" fmla="*/ 9856787 w 9856787"/>
                <a:gd name="connsiteY10" fmla="*/ 3670300 h 3670300"/>
                <a:gd name="connsiteX11" fmla="*/ 0 w 9856787"/>
                <a:gd name="connsiteY11" fmla="*/ 367030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6787" h="3670300">
                  <a:moveTo>
                    <a:pt x="0" y="0"/>
                  </a:moveTo>
                  <a:lnTo>
                    <a:pt x="445293" y="0"/>
                  </a:lnTo>
                  <a:lnTo>
                    <a:pt x="445293" y="52375"/>
                  </a:lnTo>
                  <a:lnTo>
                    <a:pt x="52375" y="52375"/>
                  </a:lnTo>
                  <a:lnTo>
                    <a:pt x="52375" y="3617925"/>
                  </a:lnTo>
                  <a:lnTo>
                    <a:pt x="9804412" y="3617925"/>
                  </a:lnTo>
                  <a:lnTo>
                    <a:pt x="9804412" y="52375"/>
                  </a:lnTo>
                  <a:lnTo>
                    <a:pt x="4073260" y="52375"/>
                  </a:lnTo>
                  <a:lnTo>
                    <a:pt x="4073260" y="0"/>
                  </a:lnTo>
                  <a:lnTo>
                    <a:pt x="9856787" y="0"/>
                  </a:lnTo>
                  <a:lnTo>
                    <a:pt x="9856787" y="3670300"/>
                  </a:lnTo>
                  <a:lnTo>
                    <a:pt x="0" y="3670300"/>
                  </a:lnTo>
                  <a:close/>
                </a:path>
              </a:pathLst>
            </a:custGeom>
            <a:solidFill>
              <a:srgbClr val="379EDA"/>
            </a:solidFill>
            <a:ln w="12700" cap="flat" cmpd="sng" algn="ctr">
              <a:solidFill>
                <a:schemeClr val="accent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5" name="任意多边形 6"/>
            <p:cNvSpPr/>
            <p:nvPr/>
          </p:nvSpPr>
          <p:spPr>
            <a:xfrm>
              <a:off x="6096000" y="1653133"/>
              <a:ext cx="4928394" cy="3670300"/>
            </a:xfrm>
            <a:custGeom>
              <a:avLst/>
              <a:gdLst>
                <a:gd name="connsiteX0" fmla="*/ 0 w 4928394"/>
                <a:gd name="connsiteY0" fmla="*/ 0 h 3670300"/>
                <a:gd name="connsiteX1" fmla="*/ 4928394 w 4928394"/>
                <a:gd name="connsiteY1" fmla="*/ 0 h 3670300"/>
                <a:gd name="connsiteX2" fmla="*/ 4928394 w 4928394"/>
                <a:gd name="connsiteY2" fmla="*/ 3670300 h 3670300"/>
                <a:gd name="connsiteX3" fmla="*/ 0 w 4928394"/>
                <a:gd name="connsiteY3" fmla="*/ 3670300 h 3670300"/>
                <a:gd name="connsiteX4" fmla="*/ 0 w 4928394"/>
                <a:gd name="connsiteY4" fmla="*/ 3617925 h 3670300"/>
                <a:gd name="connsiteX5" fmla="*/ 4876019 w 4928394"/>
                <a:gd name="connsiteY5" fmla="*/ 3617925 h 3670300"/>
                <a:gd name="connsiteX6" fmla="*/ 4876019 w 4928394"/>
                <a:gd name="connsiteY6" fmla="*/ 52375 h 3670300"/>
                <a:gd name="connsiteX7" fmla="*/ 0 w 4928394"/>
                <a:gd name="connsiteY7" fmla="*/ 52375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8394" h="3670300">
                  <a:moveTo>
                    <a:pt x="0" y="0"/>
                  </a:moveTo>
                  <a:lnTo>
                    <a:pt x="4928394" y="0"/>
                  </a:lnTo>
                  <a:lnTo>
                    <a:pt x="4928394" y="3670300"/>
                  </a:lnTo>
                  <a:lnTo>
                    <a:pt x="0" y="3670300"/>
                  </a:lnTo>
                  <a:lnTo>
                    <a:pt x="0" y="3617925"/>
                  </a:lnTo>
                  <a:lnTo>
                    <a:pt x="4876019" y="3617925"/>
                  </a:lnTo>
                  <a:lnTo>
                    <a:pt x="4876019" y="52375"/>
                  </a:lnTo>
                  <a:lnTo>
                    <a:pt x="0" y="52375"/>
                  </a:lnTo>
                  <a:close/>
                </a:path>
              </a:pathLst>
            </a:custGeom>
            <a:solidFill>
              <a:srgbClr val="379ED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Barlow Condensed" panose="00000506000000000000" charset="0"/>
                <a:ea typeface="Barlow Condensed" panose="00000506000000000000" charset="0"/>
                <a:cs typeface="Barlow Condensed" panose="00000506000000000000" charset="0"/>
              </a:endParaRP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V="1">
            <a:off x="-704930" y="704932"/>
            <a:ext cx="3363762" cy="195389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8827643" y="4915615"/>
            <a:ext cx="3363762" cy="1953899"/>
          </a:xfrm>
          <a:prstGeom prst="rect">
            <a:avLst/>
          </a:prstGeom>
        </p:spPr>
      </p:pic>
      <p:sp>
        <p:nvSpPr>
          <p:cNvPr id="22" name="文本框 6">
            <a:extLst>
              <a:ext uri="{FF2B5EF4-FFF2-40B4-BE49-F238E27FC236}">
                <a16:creationId xmlns:a16="http://schemas.microsoft.com/office/drawing/2014/main" id="{FF85D7D5-EF2F-2637-8C90-5D37C7C7C8E0}"/>
              </a:ext>
            </a:extLst>
          </p:cNvPr>
          <p:cNvSpPr txBox="1"/>
          <p:nvPr/>
        </p:nvSpPr>
        <p:spPr>
          <a:xfrm>
            <a:off x="1653052" y="2456297"/>
            <a:ext cx="9393900" cy="1981248"/>
          </a:xfrm>
          <a:prstGeom prst="rect">
            <a:avLst/>
          </a:prstGeom>
          <a:noFill/>
        </p:spPr>
        <p:txBody>
          <a:bodyPr wrap="square" rtlCol="0">
            <a:spAutoFit/>
            <a:scene3d>
              <a:camera prst="orthographicFront"/>
              <a:lightRig rig="threePt" dir="t"/>
            </a:scene3d>
            <a:sp3d contourW="12700"/>
          </a:bodyPr>
          <a:lstStyle/>
          <a:p>
            <a:pPr marL="457200" indent="-457200" defTabSz="457200">
              <a:lnSpc>
                <a:spcPct val="150000"/>
              </a:lnSpc>
              <a:buAutoNum type="arabicPeriod"/>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Abdel-Rahman Tarek		41910266</a:t>
            </a:r>
          </a:p>
          <a:p>
            <a:pPr marL="457200" indent="-457200" defTabSz="457200">
              <a:lnSpc>
                <a:spcPct val="150000"/>
              </a:lnSpc>
              <a:buAutoNum type="arabicPeriod"/>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Mohamed </a:t>
            </a:r>
            <a:r>
              <a:rPr lang="en-US" altLang="zh-CN" sz="2100" b="1" dirty="0" err="1">
                <a:solidFill>
                  <a:srgbClr val="404040"/>
                </a:solidFill>
                <a:latin typeface="Barlow Condensed" panose="00000506000000000000" charset="0"/>
                <a:ea typeface="Barlow Condensed" panose="00000506000000000000" charset="0"/>
                <a:cs typeface="Barlow Condensed" panose="00000506000000000000" charset="0"/>
              </a:rPr>
              <a:t>Sobhi</a:t>
            </a: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			41910239</a:t>
            </a:r>
          </a:p>
          <a:p>
            <a:pPr marL="457200" indent="-457200" defTabSz="457200">
              <a:lnSpc>
                <a:spcPct val="150000"/>
              </a:lnSpc>
              <a:buAutoNum type="arabicPeriod"/>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Omar Yasser				41910123</a:t>
            </a:r>
          </a:p>
          <a:p>
            <a:pPr marL="457200" indent="-457200" defTabSz="457200">
              <a:lnSpc>
                <a:spcPct val="150000"/>
              </a:lnSpc>
              <a:buAutoNum type="arabicPeriod"/>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Noura Tarek				41920027</a:t>
            </a:r>
          </a:p>
        </p:txBody>
      </p:sp>
      <p:sp>
        <p:nvSpPr>
          <p:cNvPr id="23" name="文本框 6">
            <a:extLst>
              <a:ext uri="{FF2B5EF4-FFF2-40B4-BE49-F238E27FC236}">
                <a16:creationId xmlns:a16="http://schemas.microsoft.com/office/drawing/2014/main" id="{1E3822FA-F941-107C-02E2-D586AEA17FF7}"/>
              </a:ext>
            </a:extLst>
          </p:cNvPr>
          <p:cNvSpPr txBox="1"/>
          <p:nvPr/>
        </p:nvSpPr>
        <p:spPr>
          <a:xfrm>
            <a:off x="6641914" y="2458744"/>
            <a:ext cx="4281221" cy="1496500"/>
          </a:xfrm>
          <a:prstGeom prst="rect">
            <a:avLst/>
          </a:prstGeom>
          <a:noFill/>
        </p:spPr>
        <p:txBody>
          <a:bodyPr wrap="square" rtlCol="0">
            <a:spAutoFit/>
            <a:scene3d>
              <a:camera prst="orthographicFront"/>
              <a:lightRig rig="threePt" dir="t"/>
            </a:scene3d>
            <a:sp3d contourW="12700"/>
          </a:bodyPr>
          <a:lstStyle/>
          <a:p>
            <a:pPr marL="457200" indent="-457200" defTabSz="457200">
              <a:lnSpc>
                <a:spcPct val="150000"/>
              </a:lnSpc>
              <a:buFont typeface="+mj-lt"/>
              <a:buAutoNum type="arabicPeriod" startAt="5"/>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Dina Ehab			41910102</a:t>
            </a:r>
          </a:p>
          <a:p>
            <a:pPr marL="457200" indent="-457200" defTabSz="457200">
              <a:lnSpc>
                <a:spcPct val="150000"/>
              </a:lnSpc>
              <a:buAutoNum type="arabicPeriod" startAt="5"/>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Amr Tarek			41910258</a:t>
            </a:r>
          </a:p>
          <a:p>
            <a:pPr marL="457200" indent="-457200" defTabSz="457200">
              <a:lnSpc>
                <a:spcPct val="150000"/>
              </a:lnSpc>
              <a:buAutoNum type="arabicPeriod" startAt="5"/>
            </a:pPr>
            <a:r>
              <a:rPr lang="en-US" altLang="zh-CN" sz="2100" b="1" dirty="0">
                <a:solidFill>
                  <a:srgbClr val="404040"/>
                </a:solidFill>
                <a:latin typeface="Barlow Condensed" panose="00000506000000000000" charset="0"/>
                <a:ea typeface="Barlow Condensed" panose="00000506000000000000" charset="0"/>
                <a:cs typeface="Barlow Condensed" panose="00000506000000000000" charset="0"/>
              </a:rPr>
              <a:t>Ali Mashhour			41910338</a:t>
            </a:r>
          </a:p>
        </p:txBody>
      </p:sp>
      <p:sp>
        <p:nvSpPr>
          <p:cNvPr id="28" name="Rectangle 27">
            <a:extLst>
              <a:ext uri="{FF2B5EF4-FFF2-40B4-BE49-F238E27FC236}">
                <a16:creationId xmlns:a16="http://schemas.microsoft.com/office/drawing/2014/main" id="{2DB62715-33F3-E131-3139-B8CB6A08D26D}"/>
              </a:ext>
            </a:extLst>
          </p:cNvPr>
          <p:cNvSpPr/>
          <p:nvPr/>
        </p:nvSpPr>
        <p:spPr>
          <a:xfrm flipH="1">
            <a:off x="6352674" y="2094138"/>
            <a:ext cx="53760" cy="2686655"/>
          </a:xfrm>
          <a:prstGeom prst="rect">
            <a:avLst/>
          </a:prstGeom>
          <a:solidFill>
            <a:srgbClr val="379EDA"/>
          </a:solidFill>
          <a:ln>
            <a:solidFill>
              <a:srgbClr val="379E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4256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92D7E49F-1E02-9DCC-C9B1-6CE5493B2FC5}"/>
              </a:ext>
            </a:extLst>
          </p:cNvPr>
          <p:cNvCxnSpPr>
            <a:cxnSpLocks/>
          </p:cNvCxnSpPr>
          <p:nvPr/>
        </p:nvCxnSpPr>
        <p:spPr>
          <a:xfrm>
            <a:off x="1209977" y="3398804"/>
            <a:ext cx="63304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EF02BCE-4A02-898E-539D-3DB8EC90252C}"/>
              </a:ext>
            </a:extLst>
          </p:cNvPr>
          <p:cNvCxnSpPr>
            <a:cxnSpLocks/>
          </p:cNvCxnSpPr>
          <p:nvPr/>
        </p:nvCxnSpPr>
        <p:spPr>
          <a:xfrm>
            <a:off x="1209977" y="2767246"/>
            <a:ext cx="633046"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3ECF87-1967-96D5-55AE-DAEED3B8D7FA}"/>
              </a:ext>
            </a:extLst>
          </p:cNvPr>
          <p:cNvCxnSpPr>
            <a:cxnSpLocks/>
          </p:cNvCxnSpPr>
          <p:nvPr/>
        </p:nvCxnSpPr>
        <p:spPr>
          <a:xfrm>
            <a:off x="1209977" y="2173743"/>
            <a:ext cx="633046" cy="0"/>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9E2B3-430F-580A-8270-3DA4EEEFBF5C}"/>
              </a:ext>
            </a:extLst>
          </p:cNvPr>
          <p:cNvCxnSpPr>
            <a:cxnSpLocks/>
          </p:cNvCxnSpPr>
          <p:nvPr/>
        </p:nvCxnSpPr>
        <p:spPr>
          <a:xfrm>
            <a:off x="1209977" y="1694708"/>
            <a:ext cx="0" cy="1739266"/>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55" y="-103583"/>
            <a:ext cx="2432171" cy="1377391"/>
          </a:xfrm>
          <a:prstGeom prst="rect">
            <a:avLst/>
          </a:prstGeom>
        </p:spPr>
      </p:pic>
      <p:grpSp>
        <p:nvGrpSpPr>
          <p:cNvPr id="13" name="Group 8">
            <a:extLst>
              <a:ext uri="{FF2B5EF4-FFF2-40B4-BE49-F238E27FC236}">
                <a16:creationId xmlns:a16="http://schemas.microsoft.com/office/drawing/2014/main" id="{0EF034EC-B875-EB10-7592-1F1CAFD94EF4}"/>
              </a:ext>
            </a:extLst>
          </p:cNvPr>
          <p:cNvGrpSpPr/>
          <p:nvPr/>
        </p:nvGrpSpPr>
        <p:grpSpPr>
          <a:xfrm>
            <a:off x="1005665" y="1999471"/>
            <a:ext cx="427399" cy="1593263"/>
            <a:chOff x="6604759" y="2564850"/>
            <a:chExt cx="427423" cy="1593351"/>
          </a:xfrm>
        </p:grpSpPr>
        <p:sp>
          <p:nvSpPr>
            <p:cNvPr id="17" name="Oval 3">
              <a:extLst>
                <a:ext uri="{FF2B5EF4-FFF2-40B4-BE49-F238E27FC236}">
                  <a16:creationId xmlns:a16="http://schemas.microsoft.com/office/drawing/2014/main" id="{7AC92395-AA0E-5D7B-BC9D-135D4C1A878B}"/>
                </a:ext>
              </a:extLst>
            </p:cNvPr>
            <p:cNvSpPr/>
            <p:nvPr/>
          </p:nvSpPr>
          <p:spPr>
            <a:xfrm>
              <a:off x="6606736" y="3149078"/>
              <a:ext cx="401804" cy="404326"/>
            </a:xfrm>
            <a:prstGeom prst="ellipse">
              <a:avLst/>
            </a:prstGeom>
            <a:solidFill>
              <a:schemeClr val="bg1"/>
            </a:solidFill>
            <a:ln w="76200">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9" name="Oval 5">
              <a:extLst>
                <a:ext uri="{FF2B5EF4-FFF2-40B4-BE49-F238E27FC236}">
                  <a16:creationId xmlns:a16="http://schemas.microsoft.com/office/drawing/2014/main" id="{36185CC8-E233-02FB-A359-F899E0CC6812}"/>
                </a:ext>
              </a:extLst>
            </p:cNvPr>
            <p:cNvSpPr/>
            <p:nvPr/>
          </p:nvSpPr>
          <p:spPr>
            <a:xfrm>
              <a:off x="6630378" y="3753875"/>
              <a:ext cx="401804" cy="404326"/>
            </a:xfrm>
            <a:prstGeom prst="ellipse">
              <a:avLst/>
            </a:prstGeom>
            <a:solidFill>
              <a:schemeClr val="bg1"/>
            </a:solidFill>
            <a:ln w="762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5" name="Oval 2">
              <a:extLst>
                <a:ext uri="{FF2B5EF4-FFF2-40B4-BE49-F238E27FC236}">
                  <a16:creationId xmlns:a16="http://schemas.microsoft.com/office/drawing/2014/main" id="{9944FD6C-0C55-FB5E-072D-76723733138D}"/>
                </a:ext>
              </a:extLst>
            </p:cNvPr>
            <p:cNvSpPr/>
            <p:nvPr/>
          </p:nvSpPr>
          <p:spPr>
            <a:xfrm>
              <a:off x="6604759" y="2564850"/>
              <a:ext cx="401804" cy="404326"/>
            </a:xfrm>
            <a:prstGeom prst="ellipse">
              <a:avLst/>
            </a:prstGeom>
            <a:solidFill>
              <a:schemeClr val="bg1"/>
            </a:solidFill>
            <a:ln w="76200">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sp>
        <p:nvSpPr>
          <p:cNvPr id="24" name="TextBox 23">
            <a:extLst>
              <a:ext uri="{FF2B5EF4-FFF2-40B4-BE49-F238E27FC236}">
                <a16:creationId xmlns:a16="http://schemas.microsoft.com/office/drawing/2014/main" id="{E35187F4-4D0A-E347-A805-243A7666A71F}"/>
              </a:ext>
            </a:extLst>
          </p:cNvPr>
          <p:cNvSpPr txBox="1"/>
          <p:nvPr/>
        </p:nvSpPr>
        <p:spPr>
          <a:xfrm>
            <a:off x="2068009" y="1423457"/>
            <a:ext cx="1486726" cy="2185214"/>
          </a:xfrm>
          <a:prstGeom prst="rect">
            <a:avLst/>
          </a:prstGeom>
          <a:noFill/>
        </p:spPr>
        <p:txBody>
          <a:bodyPr wrap="square">
            <a:spAutoFit/>
          </a:bodyPr>
          <a:lstStyle/>
          <a:p>
            <a:endPar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endParaRPr lang="en-US" altLang="zh-CN"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endPar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endParaRPr lang="en-US" altLang="zh-CN"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endPar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r>
              <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       </a:t>
            </a:r>
            <a:r>
              <a:rPr lang="en-US" altLang="zh-CN" sz="2800" b="1" dirty="0">
                <a:solidFill>
                  <a:srgbClr val="4472C4"/>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Rotation</a:t>
            </a:r>
            <a:r>
              <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 </a:t>
            </a:r>
            <a:endParaRPr lang="en-US" dirty="0"/>
          </a:p>
        </p:txBody>
      </p:sp>
      <p:sp>
        <p:nvSpPr>
          <p:cNvPr id="29" name="TextBox 28">
            <a:extLst>
              <a:ext uri="{FF2B5EF4-FFF2-40B4-BE49-F238E27FC236}">
                <a16:creationId xmlns:a16="http://schemas.microsoft.com/office/drawing/2014/main" id="{3002DBDD-7DF5-F0D1-63E0-A66C3F32F07F}"/>
              </a:ext>
            </a:extLst>
          </p:cNvPr>
          <p:cNvSpPr txBox="1"/>
          <p:nvPr/>
        </p:nvSpPr>
        <p:spPr>
          <a:xfrm>
            <a:off x="2029960" y="1615379"/>
            <a:ext cx="1703465" cy="800219"/>
          </a:xfrm>
          <a:prstGeom prst="rect">
            <a:avLst/>
          </a:prstGeom>
          <a:noFill/>
        </p:spPr>
        <p:txBody>
          <a:bodyPr wrap="square">
            <a:spAutoFit/>
          </a:bodyPr>
          <a:lstStyle/>
          <a:p>
            <a:endParaRPr lang="en-US" altLang="zh-CN" sz="18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r>
              <a:rPr lang="en-US" altLang="zh-CN" sz="2800" b="1" dirty="0">
                <a:solidFill>
                  <a:schemeClr val="tx1">
                    <a:lumMod val="65000"/>
                    <a:lumOff val="35000"/>
                  </a:scheme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Zooming</a:t>
            </a:r>
            <a:endParaRPr lang="en-US" sz="2800" b="1" dirty="0">
              <a:solidFill>
                <a:schemeClr val="tx1">
                  <a:lumMod val="65000"/>
                  <a:lumOff val="35000"/>
                </a:schemeClr>
              </a:solidFill>
            </a:endParaRPr>
          </a:p>
        </p:txBody>
      </p:sp>
      <p:sp>
        <p:nvSpPr>
          <p:cNvPr id="34" name="TextBox 33">
            <a:extLst>
              <a:ext uri="{FF2B5EF4-FFF2-40B4-BE49-F238E27FC236}">
                <a16:creationId xmlns:a16="http://schemas.microsoft.com/office/drawing/2014/main" id="{E163F580-10FB-CAD4-32AC-229F0293BFFC}"/>
              </a:ext>
            </a:extLst>
          </p:cNvPr>
          <p:cNvSpPr txBox="1"/>
          <p:nvPr/>
        </p:nvSpPr>
        <p:spPr>
          <a:xfrm>
            <a:off x="2035713" y="2464302"/>
            <a:ext cx="1697712" cy="523220"/>
          </a:xfrm>
          <a:prstGeom prst="rect">
            <a:avLst/>
          </a:prstGeom>
          <a:noFill/>
        </p:spPr>
        <p:txBody>
          <a:bodyPr wrap="square">
            <a:spAutoFit/>
          </a:bodyPr>
          <a:lstStyle/>
          <a:p>
            <a:r>
              <a:rPr lang="en-US" sz="2800" b="1" dirty="0">
                <a:solidFill>
                  <a:schemeClr val="accent2"/>
                </a:solidFill>
                <a:latin typeface="Barlow Condensed" panose="00000506000000000000" charset="0"/>
                <a:sym typeface="Barlow Condensed" panose="00000506000000000000" charset="0"/>
              </a:rPr>
              <a:t>Cropping</a:t>
            </a:r>
            <a:endParaRPr lang="en-US" sz="2800" b="1" dirty="0">
              <a:solidFill>
                <a:schemeClr val="accent2"/>
              </a:solidFill>
            </a:endParaRPr>
          </a:p>
        </p:txBody>
      </p:sp>
      <p:sp>
        <p:nvSpPr>
          <p:cNvPr id="57" name="TextBox 6">
            <a:extLst>
              <a:ext uri="{FF2B5EF4-FFF2-40B4-BE49-F238E27FC236}">
                <a16:creationId xmlns:a16="http://schemas.microsoft.com/office/drawing/2014/main" id="{7F8576B2-87C0-BF9D-7A3D-13FD56A5BF4A}"/>
              </a:ext>
            </a:extLst>
          </p:cNvPr>
          <p:cNvSpPr txBox="1"/>
          <p:nvPr/>
        </p:nvSpPr>
        <p:spPr>
          <a:xfrm>
            <a:off x="1209977" y="308132"/>
            <a:ext cx="3381054"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Data Augmentation</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pic>
        <p:nvPicPr>
          <p:cNvPr id="4" name="Picture 3">
            <a:extLst>
              <a:ext uri="{FF2B5EF4-FFF2-40B4-BE49-F238E27FC236}">
                <a16:creationId xmlns:a16="http://schemas.microsoft.com/office/drawing/2014/main" id="{B49443C2-C374-57BA-32EF-4C71D9666B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751" t="25627" r="35751" b="-25627"/>
          <a:stretch/>
        </p:blipFill>
        <p:spPr>
          <a:xfrm rot="10800000" flipV="1">
            <a:off x="9444467" y="3815084"/>
            <a:ext cx="2746198" cy="1969455"/>
          </a:xfrm>
          <a:prstGeom prst="rect">
            <a:avLst/>
          </a:prstGeom>
        </p:spPr>
      </p:pic>
      <p:pic>
        <p:nvPicPr>
          <p:cNvPr id="5" name="Picture 4">
            <a:extLst>
              <a:ext uri="{FF2B5EF4-FFF2-40B4-BE49-F238E27FC236}">
                <a16:creationId xmlns:a16="http://schemas.microsoft.com/office/drawing/2014/main" id="{F2EF903A-9EA0-CB88-6478-F893FDB47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7409227" y="3434221"/>
            <a:ext cx="1847514" cy="1324958"/>
          </a:xfrm>
          <a:prstGeom prst="rect">
            <a:avLst/>
          </a:prstGeom>
        </p:spPr>
      </p:pic>
      <p:pic>
        <p:nvPicPr>
          <p:cNvPr id="6" name="Picture 5">
            <a:extLst>
              <a:ext uri="{FF2B5EF4-FFF2-40B4-BE49-F238E27FC236}">
                <a16:creationId xmlns:a16="http://schemas.microsoft.com/office/drawing/2014/main" id="{466A868F-A86A-5A93-62BC-15C5075D0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5119812" y="3667812"/>
            <a:ext cx="2148739" cy="1540985"/>
          </a:xfrm>
          <a:prstGeom prst="rect">
            <a:avLst/>
          </a:prstGeom>
        </p:spPr>
      </p:pic>
      <p:pic>
        <p:nvPicPr>
          <p:cNvPr id="7" name="Picture 6">
            <a:extLst>
              <a:ext uri="{FF2B5EF4-FFF2-40B4-BE49-F238E27FC236}">
                <a16:creationId xmlns:a16="http://schemas.microsoft.com/office/drawing/2014/main" id="{BA38DBEA-AA64-9FF7-6759-4D918A34CA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1532"/>
          <a:stretch/>
        </p:blipFill>
        <p:spPr>
          <a:xfrm rot="10800000" flipV="1">
            <a:off x="9591932" y="1710866"/>
            <a:ext cx="1250968" cy="1846754"/>
          </a:xfrm>
          <a:prstGeom prst="rect">
            <a:avLst/>
          </a:prstGeom>
        </p:spPr>
      </p:pic>
      <p:pic>
        <p:nvPicPr>
          <p:cNvPr id="8" name="Picture 7">
            <a:extLst>
              <a:ext uri="{FF2B5EF4-FFF2-40B4-BE49-F238E27FC236}">
                <a16:creationId xmlns:a16="http://schemas.microsoft.com/office/drawing/2014/main" id="{017B66DB-8167-174A-2DAB-DC0FE4512B0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252"/>
          <a:stretch/>
        </p:blipFill>
        <p:spPr>
          <a:xfrm rot="21444951">
            <a:off x="5951523" y="1681478"/>
            <a:ext cx="1231279" cy="1849325"/>
          </a:xfrm>
          <a:prstGeom prst="rect">
            <a:avLst/>
          </a:prstGeom>
        </p:spPr>
      </p:pic>
      <p:pic>
        <p:nvPicPr>
          <p:cNvPr id="9" name="Picture 8">
            <a:extLst>
              <a:ext uri="{FF2B5EF4-FFF2-40B4-BE49-F238E27FC236}">
                <a16:creationId xmlns:a16="http://schemas.microsoft.com/office/drawing/2014/main" id="{677A6CD5-CB65-9582-2F7A-85B36F1CC44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7789" t="40740" r="-4778" b="2272"/>
          <a:stretch/>
        </p:blipFill>
        <p:spPr>
          <a:xfrm rot="10800000" flipV="1">
            <a:off x="7263733" y="1613305"/>
            <a:ext cx="2138502" cy="1533643"/>
          </a:xfrm>
          <a:prstGeom prst="rect">
            <a:avLst/>
          </a:prstGeom>
        </p:spPr>
      </p:pic>
    </p:spTree>
    <p:extLst>
      <p:ext uri="{BB962C8B-B14F-4D97-AF65-F5344CB8AC3E}">
        <p14:creationId xmlns:p14="http://schemas.microsoft.com/office/powerpoint/2010/main" val="293996561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13" name="Picture 2" descr="છબી">
            <a:extLst>
              <a:ext uri="{FF2B5EF4-FFF2-40B4-BE49-F238E27FC236}">
                <a16:creationId xmlns:a16="http://schemas.microsoft.com/office/drawing/2014/main" id="{F1CC1364-E5F1-869D-8C15-4D3E973B86C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4577"/>
          <a:stretch/>
        </p:blipFill>
        <p:spPr bwMode="auto">
          <a:xfrm>
            <a:off x="0" y="1576750"/>
            <a:ext cx="6979600" cy="3787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circle, design&#10;&#10;Description automatically generated">
            <a:extLst>
              <a:ext uri="{FF2B5EF4-FFF2-40B4-BE49-F238E27FC236}">
                <a16:creationId xmlns:a16="http://schemas.microsoft.com/office/drawing/2014/main" id="{A71BD6A6-8973-FA4B-6545-FC4139E5CCFA}"/>
              </a:ext>
            </a:extLst>
          </p:cNvPr>
          <p:cNvPicPr>
            <a:picLocks noChangeAspect="1"/>
          </p:cNvPicPr>
          <p:nvPr/>
        </p:nvPicPr>
        <p:blipFill rotWithShape="1">
          <a:blip r:embed="rId5">
            <a:clrChange>
              <a:clrFrom>
                <a:srgbClr val="E5EEFA"/>
              </a:clrFrom>
              <a:clrTo>
                <a:srgbClr val="E5EEFA">
                  <a:alpha val="0"/>
                </a:srgbClr>
              </a:clrTo>
            </a:clrChange>
            <a:extLst>
              <a:ext uri="{28A0092B-C50C-407E-A947-70E740481C1C}">
                <a14:useLocalDpi xmlns:a14="http://schemas.microsoft.com/office/drawing/2010/main" val="0"/>
              </a:ext>
            </a:extLst>
          </a:blip>
          <a:srcRect l="18656" r="17329"/>
          <a:stretch/>
        </p:blipFill>
        <p:spPr>
          <a:xfrm>
            <a:off x="7184571" y="1558123"/>
            <a:ext cx="4470400" cy="3933159"/>
          </a:xfrm>
          <a:prstGeom prst="rect">
            <a:avLst/>
          </a:prstGeom>
        </p:spPr>
      </p:pic>
      <p:sp>
        <p:nvSpPr>
          <p:cNvPr id="6" name="TextBox 6">
            <a:extLst>
              <a:ext uri="{FF2B5EF4-FFF2-40B4-BE49-F238E27FC236}">
                <a16:creationId xmlns:a16="http://schemas.microsoft.com/office/drawing/2014/main" id="{53ACC5A8-F4C3-AC25-AB22-D00236A966A3}"/>
              </a:ext>
            </a:extLst>
          </p:cNvPr>
          <p:cNvSpPr txBox="1"/>
          <p:nvPr/>
        </p:nvSpPr>
        <p:spPr>
          <a:xfrm>
            <a:off x="1209977" y="308132"/>
            <a:ext cx="4166525"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Programming Language</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extLst>
      <p:ext uri="{BB962C8B-B14F-4D97-AF65-F5344CB8AC3E}">
        <p14:creationId xmlns:p14="http://schemas.microsoft.com/office/powerpoint/2010/main" val="332525162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3</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Related Works</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402444920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descr="Diagram, schematic&#10;&#10;Description automatically generated">
            <a:extLst>
              <a:ext uri="{FF2B5EF4-FFF2-40B4-BE49-F238E27FC236}">
                <a16:creationId xmlns:a16="http://schemas.microsoft.com/office/drawing/2014/main" id="{DE9CD5EB-29F0-D110-D211-D2816CA80EF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59287" y="1829471"/>
            <a:ext cx="4931378" cy="4318150"/>
          </a:xfrm>
          <a:prstGeom prst="rect">
            <a:avLst/>
          </a:prstGeom>
        </p:spPr>
      </p:pic>
      <p:grpSp>
        <p:nvGrpSpPr>
          <p:cNvPr id="8" name="Group 7">
            <a:extLst>
              <a:ext uri="{FF2B5EF4-FFF2-40B4-BE49-F238E27FC236}">
                <a16:creationId xmlns:a16="http://schemas.microsoft.com/office/drawing/2014/main" id="{2319BED6-8466-827F-E4C2-8A5C95B24961}"/>
              </a:ext>
            </a:extLst>
          </p:cNvPr>
          <p:cNvGrpSpPr/>
          <p:nvPr/>
        </p:nvGrpSpPr>
        <p:grpSpPr>
          <a:xfrm>
            <a:off x="3115269" y="856531"/>
            <a:ext cx="498791" cy="413905"/>
            <a:chOff x="1452284" y="2863429"/>
            <a:chExt cx="2544985" cy="2193952"/>
          </a:xfrm>
          <a:solidFill>
            <a:schemeClr val="accent1"/>
          </a:solidFill>
        </p:grpSpPr>
        <p:sp>
          <p:nvSpPr>
            <p:cNvPr id="9" name="Isosceles Triangle 8">
              <a:extLst>
                <a:ext uri="{FF2B5EF4-FFF2-40B4-BE49-F238E27FC236}">
                  <a16:creationId xmlns:a16="http://schemas.microsoft.com/office/drawing/2014/main" id="{EF2895D3-4075-39E5-1BFB-0161E9BE88C4}"/>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0" name="Title 1">
              <a:extLst>
                <a:ext uri="{FF2B5EF4-FFF2-40B4-BE49-F238E27FC236}">
                  <a16:creationId xmlns:a16="http://schemas.microsoft.com/office/drawing/2014/main" id="{B0A6DC92-3BAC-9AF3-9E98-47BA31A28A6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a:t>
              </a:r>
            </a:p>
          </p:txBody>
        </p:sp>
      </p:grpSp>
      <p:sp>
        <p:nvSpPr>
          <p:cNvPr id="11" name="TextBox 10">
            <a:extLst>
              <a:ext uri="{FF2B5EF4-FFF2-40B4-BE49-F238E27FC236}">
                <a16:creationId xmlns:a16="http://schemas.microsoft.com/office/drawing/2014/main" id="{E2DC5119-A36D-FC13-9E68-DA3B8E38D5FA}"/>
              </a:ext>
            </a:extLst>
          </p:cNvPr>
          <p:cNvSpPr txBox="1"/>
          <p:nvPr/>
        </p:nvSpPr>
        <p:spPr>
          <a:xfrm>
            <a:off x="976000" y="1709708"/>
            <a:ext cx="7181814" cy="3576620"/>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Technique: </a:t>
            </a: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Fuzzy logic traffic control based on the sensors’ output.</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Setup:</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Two sets of inductive loop sensors at each lane.</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Fuzzy logic controller.</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Programmable logic controller.</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Data: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Real Traffic Data</a:t>
            </a:r>
          </a:p>
          <a:p>
            <a:pPr>
              <a:lnSpc>
                <a:spcPct val="150000"/>
              </a:lnSpc>
            </a:pPr>
            <a:endParaRPr lang="en-US" sz="2200" b="1" dirty="0"/>
          </a:p>
        </p:txBody>
      </p:sp>
      <p:sp>
        <p:nvSpPr>
          <p:cNvPr id="12" name="TextBox 11">
            <a:extLst>
              <a:ext uri="{FF2B5EF4-FFF2-40B4-BE49-F238E27FC236}">
                <a16:creationId xmlns:a16="http://schemas.microsoft.com/office/drawing/2014/main" id="{52C2E951-15A0-7EF3-9958-F30DE9FDD78B}"/>
              </a:ext>
            </a:extLst>
          </p:cNvPr>
          <p:cNvSpPr txBox="1"/>
          <p:nvPr/>
        </p:nvSpPr>
        <p:spPr>
          <a:xfrm>
            <a:off x="1065726" y="6354833"/>
            <a:ext cx="10381418" cy="553998"/>
          </a:xfrm>
          <a:prstGeom prst="rect">
            <a:avLst/>
          </a:prstGeom>
          <a:noFill/>
        </p:spPr>
        <p:txBody>
          <a:bodyPr wrap="square" rtlCol="0">
            <a:spAutoFit/>
          </a:bodyPr>
          <a:lstStyle/>
          <a:p>
            <a:pPr algn="ctr"/>
            <a:r>
              <a:rPr lang="en-US" sz="12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[1]</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Mwangi, C.M., </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Kang'ethe</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S., &amp; </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Nyakoe</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G.N. (2012). Design and Simulation of a Fuzzy Logic Traffic Signal Controller for a Signalized Intersection.</a:t>
            </a:r>
            <a:endParaRPr lang="en-US" sz="1200" i="1" dirty="0">
              <a:effectLst/>
              <a:latin typeface="Baskerville Old Face" panose="02020602080505020303" pitchFamily="18" charset="0"/>
              <a:ea typeface="Calibri" panose="020F0502020204030204" pitchFamily="34" charset="0"/>
              <a:cs typeface="Arial" panose="020B0604020202020204" pitchFamily="34" charset="0"/>
            </a:endParaRPr>
          </a:p>
          <a:p>
            <a:endParaRPr lang="en-US" dirty="0"/>
          </a:p>
        </p:txBody>
      </p:sp>
      <p:pic>
        <p:nvPicPr>
          <p:cNvPr id="13" name="Picture 12">
            <a:extLst>
              <a:ext uri="{FF2B5EF4-FFF2-40B4-BE49-F238E27FC236}">
                <a16:creationId xmlns:a16="http://schemas.microsoft.com/office/drawing/2014/main" id="{D7F1D996-4E8D-EE7B-2C3F-B5B59B88B9A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2171" y="4638788"/>
            <a:ext cx="3181310" cy="1528134"/>
          </a:xfrm>
          <a:prstGeom prst="rect">
            <a:avLst/>
          </a:prstGeom>
          <a:noFill/>
          <a:ln>
            <a:noFill/>
          </a:ln>
        </p:spPr>
      </p:pic>
      <p:sp>
        <p:nvSpPr>
          <p:cNvPr id="6" name="TextBox 6">
            <a:extLst>
              <a:ext uri="{FF2B5EF4-FFF2-40B4-BE49-F238E27FC236}">
                <a16:creationId xmlns:a16="http://schemas.microsoft.com/office/drawing/2014/main" id="{42923652-BED9-CD17-AA19-D24D4314E573}"/>
              </a:ext>
            </a:extLst>
          </p:cNvPr>
          <p:cNvSpPr txBox="1"/>
          <p:nvPr/>
        </p:nvSpPr>
        <p:spPr>
          <a:xfrm>
            <a:off x="3620981" y="743561"/>
            <a:ext cx="5262979"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1: Fuzzy Logic Based</a:t>
            </a:r>
          </a:p>
        </p:txBody>
      </p:sp>
    </p:spTree>
    <p:extLst>
      <p:ext uri="{BB962C8B-B14F-4D97-AF65-F5344CB8AC3E}">
        <p14:creationId xmlns:p14="http://schemas.microsoft.com/office/powerpoint/2010/main" val="258310254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6" name="Picture 5">
            <a:extLst>
              <a:ext uri="{FF2B5EF4-FFF2-40B4-BE49-F238E27FC236}">
                <a16:creationId xmlns:a16="http://schemas.microsoft.com/office/drawing/2014/main" id="{52BFBD1C-661F-8006-0593-E4686DE02DD2}"/>
              </a:ext>
            </a:extLst>
          </p:cNvPr>
          <p:cNvPicPr>
            <a:picLocks noChangeAspect="1"/>
          </p:cNvPicPr>
          <p:nvPr/>
        </p:nvPicPr>
        <p:blipFill>
          <a:blip r:embed="rId4"/>
          <a:stretch>
            <a:fillRect/>
          </a:stretch>
        </p:blipFill>
        <p:spPr>
          <a:xfrm>
            <a:off x="1866554" y="3146604"/>
            <a:ext cx="9027870" cy="3293827"/>
          </a:xfrm>
          <a:prstGeom prst="rect">
            <a:avLst/>
          </a:prstGeom>
        </p:spPr>
      </p:pic>
      <p:sp>
        <p:nvSpPr>
          <p:cNvPr id="7" name="TextBox 6">
            <a:extLst>
              <a:ext uri="{FF2B5EF4-FFF2-40B4-BE49-F238E27FC236}">
                <a16:creationId xmlns:a16="http://schemas.microsoft.com/office/drawing/2014/main" id="{2F41115F-4B41-FCF7-1D09-B32387262E13}"/>
              </a:ext>
            </a:extLst>
          </p:cNvPr>
          <p:cNvSpPr txBox="1"/>
          <p:nvPr/>
        </p:nvSpPr>
        <p:spPr>
          <a:xfrm>
            <a:off x="976000" y="1709708"/>
            <a:ext cx="7181814" cy="1545295"/>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Results: </a:t>
            </a:r>
          </a:p>
          <a:p>
            <a:pPr marL="342900" indent="-342900" algn="l" defTabSz="866775" fontAlgn="base">
              <a:lnSpc>
                <a:spcPct val="150000"/>
              </a:lnSpc>
              <a:spcBef>
                <a:spcPct val="0"/>
              </a:spcBef>
              <a:spcAft>
                <a:spcPct val="0"/>
              </a:spcAft>
              <a:buFont typeface="Wingdings" panose="05000000000000000000" pitchFamily="2" charset="2"/>
              <a:buChar char="§"/>
            </a:pP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25%reduction in average delay time.</a:t>
            </a:r>
            <a:endPar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pPr marL="342900" indent="-342900" algn="l" defTabSz="866775" fontAlgn="base">
              <a:lnSpc>
                <a:spcPct val="150000"/>
              </a:lnSpc>
              <a:spcBef>
                <a:spcPct val="0"/>
              </a:spcBef>
              <a:spcAft>
                <a:spcPct val="0"/>
              </a:spcAft>
              <a:buFont typeface="Wingdings" panose="05000000000000000000" pitchFamily="2" charset="2"/>
              <a:buChar char="§"/>
            </a:pP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6% increase in number of vehicles passing the intersection.</a:t>
            </a:r>
          </a:p>
        </p:txBody>
      </p:sp>
      <p:grpSp>
        <p:nvGrpSpPr>
          <p:cNvPr id="3" name="Group 2">
            <a:extLst>
              <a:ext uri="{FF2B5EF4-FFF2-40B4-BE49-F238E27FC236}">
                <a16:creationId xmlns:a16="http://schemas.microsoft.com/office/drawing/2014/main" id="{0EF62614-42CB-73A6-3B16-9101AAB28D4D}"/>
              </a:ext>
            </a:extLst>
          </p:cNvPr>
          <p:cNvGrpSpPr/>
          <p:nvPr/>
        </p:nvGrpSpPr>
        <p:grpSpPr>
          <a:xfrm>
            <a:off x="3115269" y="856531"/>
            <a:ext cx="498791" cy="413905"/>
            <a:chOff x="1452284" y="2863429"/>
            <a:chExt cx="2544985" cy="2193952"/>
          </a:xfrm>
          <a:solidFill>
            <a:schemeClr val="accent1"/>
          </a:solidFill>
        </p:grpSpPr>
        <p:sp>
          <p:nvSpPr>
            <p:cNvPr id="5" name="Isosceles Triangle 4">
              <a:extLst>
                <a:ext uri="{FF2B5EF4-FFF2-40B4-BE49-F238E27FC236}">
                  <a16:creationId xmlns:a16="http://schemas.microsoft.com/office/drawing/2014/main" id="{75CB1803-599D-61F9-5F16-F07B1468CE78}"/>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Title 1">
              <a:extLst>
                <a:ext uri="{FF2B5EF4-FFF2-40B4-BE49-F238E27FC236}">
                  <a16:creationId xmlns:a16="http://schemas.microsoft.com/office/drawing/2014/main" id="{93ECB268-F648-44C7-18AF-92785A016527}"/>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a:t>
              </a:r>
            </a:p>
          </p:txBody>
        </p:sp>
      </p:grpSp>
      <p:sp>
        <p:nvSpPr>
          <p:cNvPr id="12" name="TextBox 6">
            <a:extLst>
              <a:ext uri="{FF2B5EF4-FFF2-40B4-BE49-F238E27FC236}">
                <a16:creationId xmlns:a16="http://schemas.microsoft.com/office/drawing/2014/main" id="{E84A5984-9C09-58C9-4D6B-6EB36853AA10}"/>
              </a:ext>
            </a:extLst>
          </p:cNvPr>
          <p:cNvSpPr txBox="1"/>
          <p:nvPr/>
        </p:nvSpPr>
        <p:spPr>
          <a:xfrm>
            <a:off x="3620981" y="743561"/>
            <a:ext cx="5262979"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1: Fuzzy Logic Based</a:t>
            </a:r>
          </a:p>
        </p:txBody>
      </p:sp>
      <p:sp>
        <p:nvSpPr>
          <p:cNvPr id="4" name="TextBox 3">
            <a:extLst>
              <a:ext uri="{FF2B5EF4-FFF2-40B4-BE49-F238E27FC236}">
                <a16:creationId xmlns:a16="http://schemas.microsoft.com/office/drawing/2014/main" id="{10815AA4-99C1-D010-5F09-57385CEC4EB4}"/>
              </a:ext>
            </a:extLst>
          </p:cNvPr>
          <p:cNvSpPr txBox="1"/>
          <p:nvPr/>
        </p:nvSpPr>
        <p:spPr>
          <a:xfrm>
            <a:off x="1065726" y="6354833"/>
            <a:ext cx="10381418" cy="553998"/>
          </a:xfrm>
          <a:prstGeom prst="rect">
            <a:avLst/>
          </a:prstGeom>
          <a:noFill/>
        </p:spPr>
        <p:txBody>
          <a:bodyPr wrap="square" rtlCol="0">
            <a:spAutoFit/>
          </a:bodyPr>
          <a:lstStyle/>
          <a:p>
            <a:pPr algn="ctr"/>
            <a:r>
              <a:rPr lang="en-US" sz="12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[1]</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Mwangi, C.M., </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Kang'ethe</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S., &amp; </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Nyakoe</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G.N. (2012). Design and Simulation of a Fuzzy Logic Traffic Signal Controller for a Signalized Intersection.</a:t>
            </a:r>
            <a:endParaRPr lang="en-US" sz="1200" i="1" dirty="0">
              <a:effectLst/>
              <a:latin typeface="Baskerville Old Face" panose="02020602080505020303" pitchFamily="18"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505522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7" name="Group 6">
            <a:extLst>
              <a:ext uri="{FF2B5EF4-FFF2-40B4-BE49-F238E27FC236}">
                <a16:creationId xmlns:a16="http://schemas.microsoft.com/office/drawing/2014/main" id="{B2FA18FA-0289-7B3D-D499-244F945AA347}"/>
              </a:ext>
            </a:extLst>
          </p:cNvPr>
          <p:cNvGrpSpPr/>
          <p:nvPr/>
        </p:nvGrpSpPr>
        <p:grpSpPr>
          <a:xfrm>
            <a:off x="2095359" y="856533"/>
            <a:ext cx="498791" cy="413905"/>
            <a:chOff x="1452284" y="2863429"/>
            <a:chExt cx="2544985" cy="2193952"/>
          </a:xfrm>
          <a:solidFill>
            <a:schemeClr val="accent1"/>
          </a:solidFill>
        </p:grpSpPr>
        <p:sp>
          <p:nvSpPr>
            <p:cNvPr id="8" name="Isosceles Triangle 7">
              <a:extLst>
                <a:ext uri="{FF2B5EF4-FFF2-40B4-BE49-F238E27FC236}">
                  <a16:creationId xmlns:a16="http://schemas.microsoft.com/office/drawing/2014/main" id="{9FC209E8-4269-A1C6-8039-EB5BBF29D7AB}"/>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Title 1">
              <a:extLst>
                <a:ext uri="{FF2B5EF4-FFF2-40B4-BE49-F238E27FC236}">
                  <a16:creationId xmlns:a16="http://schemas.microsoft.com/office/drawing/2014/main" id="{49E54A07-7605-C96D-2D8C-89C8F9BA63F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a:t>
              </a:r>
            </a:p>
          </p:txBody>
        </p:sp>
      </p:grpSp>
      <p:pic>
        <p:nvPicPr>
          <p:cNvPr id="6" name="Picture 5">
            <a:extLst>
              <a:ext uri="{FF2B5EF4-FFF2-40B4-BE49-F238E27FC236}">
                <a16:creationId xmlns:a16="http://schemas.microsoft.com/office/drawing/2014/main" id="{8134D466-61AB-0C9A-C8B3-F16C8342C4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8665" y="2418753"/>
            <a:ext cx="4997335" cy="3239126"/>
          </a:xfrm>
          <a:prstGeom prst="rect">
            <a:avLst/>
          </a:prstGeom>
          <a:noFill/>
          <a:ln>
            <a:noFill/>
          </a:ln>
        </p:spPr>
      </p:pic>
      <p:pic>
        <p:nvPicPr>
          <p:cNvPr id="10" name="Picture 9">
            <a:extLst>
              <a:ext uri="{FF2B5EF4-FFF2-40B4-BE49-F238E27FC236}">
                <a16:creationId xmlns:a16="http://schemas.microsoft.com/office/drawing/2014/main" id="{2F237DF9-1014-6D46-0AE1-2B82F621437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78143" y="4334319"/>
            <a:ext cx="4219071" cy="2023657"/>
          </a:xfrm>
          <a:prstGeom prst="rect">
            <a:avLst/>
          </a:prstGeom>
        </p:spPr>
      </p:pic>
      <p:sp>
        <p:nvSpPr>
          <p:cNvPr id="3" name="TextBox 2">
            <a:extLst>
              <a:ext uri="{FF2B5EF4-FFF2-40B4-BE49-F238E27FC236}">
                <a16:creationId xmlns:a16="http://schemas.microsoft.com/office/drawing/2014/main" id="{9ADF9B62-DC3C-DC41-4970-158656F49BD5}"/>
              </a:ext>
            </a:extLst>
          </p:cNvPr>
          <p:cNvSpPr txBox="1"/>
          <p:nvPr/>
        </p:nvSpPr>
        <p:spPr>
          <a:xfrm>
            <a:off x="976000" y="1709708"/>
            <a:ext cx="9173840" cy="2560957"/>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Technique: </a:t>
            </a: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Multi-Agent Q-Learning to control traffic across multiple intersections.</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Setup:</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Q-Learning agent set at each intersection.</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Agents’ communication network.</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Data: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Real-World map traffic data.</a:t>
            </a:r>
            <a:endParaRPr lang="en-US" sz="2200" b="1" dirty="0"/>
          </a:p>
        </p:txBody>
      </p:sp>
      <p:sp>
        <p:nvSpPr>
          <p:cNvPr id="19" name="TextBox 6">
            <a:extLst>
              <a:ext uri="{FF2B5EF4-FFF2-40B4-BE49-F238E27FC236}">
                <a16:creationId xmlns:a16="http://schemas.microsoft.com/office/drawing/2014/main" id="{48640427-BF59-4C81-BFDA-96EB644DEC2E}"/>
              </a:ext>
            </a:extLst>
          </p:cNvPr>
          <p:cNvSpPr txBox="1"/>
          <p:nvPr/>
        </p:nvSpPr>
        <p:spPr>
          <a:xfrm>
            <a:off x="2548318" y="743561"/>
            <a:ext cx="8265404"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2: Distributed Reinforcement Learning</a:t>
            </a:r>
          </a:p>
        </p:txBody>
      </p:sp>
      <p:sp>
        <p:nvSpPr>
          <p:cNvPr id="4" name="TextBox 3">
            <a:extLst>
              <a:ext uri="{FF2B5EF4-FFF2-40B4-BE49-F238E27FC236}">
                <a16:creationId xmlns:a16="http://schemas.microsoft.com/office/drawing/2014/main" id="{2C69B712-E6BF-0C1F-8C94-FF193AC063EF}"/>
              </a:ext>
            </a:extLst>
          </p:cNvPr>
          <p:cNvSpPr txBox="1"/>
          <p:nvPr/>
        </p:nvSpPr>
        <p:spPr>
          <a:xfrm>
            <a:off x="1026458" y="6329324"/>
            <a:ext cx="10139083" cy="293542"/>
          </a:xfrm>
          <a:prstGeom prst="rect">
            <a:avLst/>
          </a:prstGeom>
          <a:noFill/>
        </p:spPr>
        <p:txBody>
          <a:bodyPr wrap="square">
            <a:spAutoFit/>
          </a:bodyPr>
          <a:lstStyle/>
          <a:p>
            <a:pPr marR="0" lvl="0" algn="ctr">
              <a:lnSpc>
                <a:spcPct val="115000"/>
              </a:lnSpc>
              <a:spcBef>
                <a:spcPts val="0"/>
              </a:spcBef>
              <a:spcAft>
                <a:spcPts val="800"/>
              </a:spcAft>
            </a:pPr>
            <a:r>
              <a:rPr lang="en-US" sz="12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[2]</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Ying, L., Lei, L., &amp; Wei-</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peng</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C. (2017). Intelligent traffic light control using distributed multi-agent Q learning. </a:t>
            </a:r>
            <a:r>
              <a:rPr lang="en-US" sz="1200" i="1" dirty="0">
                <a:effectLst/>
                <a:latin typeface="Baskerville Old Face" panose="02020602080505020303" pitchFamily="18" charset="0"/>
                <a:ea typeface="Calibri" panose="020F0502020204030204" pitchFamily="34" charset="0"/>
                <a:cs typeface="Times New Roman" panose="02020603050405020304" pitchFamily="18" charset="0"/>
              </a:rPr>
              <a:t>ITSC 2017</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a:t>
            </a:r>
            <a:endParaRPr lang="en-US" sz="1200" i="1" dirty="0">
              <a:effectLst/>
              <a:latin typeface="Baskerville Old Face" panose="020206020805050203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81772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3" name="TextBox 2">
            <a:extLst>
              <a:ext uri="{FF2B5EF4-FFF2-40B4-BE49-F238E27FC236}">
                <a16:creationId xmlns:a16="http://schemas.microsoft.com/office/drawing/2014/main" id="{9ADF9B62-DC3C-DC41-4970-158656F49BD5}"/>
              </a:ext>
            </a:extLst>
          </p:cNvPr>
          <p:cNvSpPr txBox="1"/>
          <p:nvPr/>
        </p:nvSpPr>
        <p:spPr>
          <a:xfrm>
            <a:off x="976000" y="1709708"/>
            <a:ext cx="7181814" cy="2059538"/>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Results (In terms of vehicular waiting time):</a:t>
            </a:r>
            <a:endPar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pPr marL="342900" indent="-342900" algn="l" defTabSz="866775" fontAlgn="base">
              <a:lnSpc>
                <a:spcPct val="150000"/>
              </a:lnSpc>
              <a:spcBef>
                <a:spcPct val="0"/>
              </a:spcBef>
              <a:spcAft>
                <a:spcPct val="0"/>
              </a:spcAft>
              <a:buFont typeface="Wingdings" panose="05000000000000000000" pitchFamily="2" charset="2"/>
              <a:buChar char="§"/>
            </a:pP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High pedestrian rates </a:t>
            </a: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Wingdings" panose="05000000000000000000" pitchFamily="2" charset="2"/>
              </a:rPr>
              <a:t>16.7% reduction.</a:t>
            </a:r>
          </a:p>
          <a:p>
            <a:pPr marL="342900" indent="-342900" algn="l" defTabSz="866775" fontAlgn="base">
              <a:lnSpc>
                <a:spcPct val="150000"/>
              </a:lnSpc>
              <a:spcBef>
                <a:spcPct val="0"/>
              </a:spcBef>
              <a:spcAft>
                <a:spcPct val="0"/>
              </a:spcAft>
              <a:buFont typeface="Wingdings" panose="05000000000000000000" pitchFamily="2" charset="2"/>
              <a:buChar char="§"/>
            </a:pP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Wingdings" panose="05000000000000000000" pitchFamily="2" charset="2"/>
              </a:rPr>
              <a:t>Medium pedestrian rate  12.2% reduction.</a:t>
            </a:r>
          </a:p>
          <a:p>
            <a:pPr marL="342900" indent="-342900" algn="l" defTabSz="866775" fontAlgn="base">
              <a:lnSpc>
                <a:spcPct val="150000"/>
              </a:lnSpc>
              <a:spcBef>
                <a:spcPct val="0"/>
              </a:spcBef>
              <a:spcAft>
                <a:spcPct val="0"/>
              </a:spcAft>
              <a:buFont typeface="Wingdings" panose="05000000000000000000" pitchFamily="2" charset="2"/>
              <a:buChar char="§"/>
            </a:pP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Wingdings" panose="05000000000000000000" pitchFamily="2" charset="2"/>
              </a:rPr>
              <a:t>Low pedestrian rate  7% reduction.</a:t>
            </a:r>
            <a:endParaRPr lang="en-US" sz="2200" b="1" dirty="0"/>
          </a:p>
        </p:txBody>
      </p:sp>
      <p:pic>
        <p:nvPicPr>
          <p:cNvPr id="5" name="Picture 4">
            <a:extLst>
              <a:ext uri="{FF2B5EF4-FFF2-40B4-BE49-F238E27FC236}">
                <a16:creationId xmlns:a16="http://schemas.microsoft.com/office/drawing/2014/main" id="{1370FCB3-9233-A428-9C6F-62D8B5F78E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8665" y="2418753"/>
            <a:ext cx="4997335" cy="3239126"/>
          </a:xfrm>
          <a:prstGeom prst="rect">
            <a:avLst/>
          </a:prstGeom>
          <a:noFill/>
          <a:ln>
            <a:noFill/>
          </a:ln>
        </p:spPr>
      </p:pic>
      <p:grpSp>
        <p:nvGrpSpPr>
          <p:cNvPr id="6" name="Group 5">
            <a:extLst>
              <a:ext uri="{FF2B5EF4-FFF2-40B4-BE49-F238E27FC236}">
                <a16:creationId xmlns:a16="http://schemas.microsoft.com/office/drawing/2014/main" id="{0F81B262-464E-55EA-339F-D1DCCACDB07F}"/>
              </a:ext>
            </a:extLst>
          </p:cNvPr>
          <p:cNvGrpSpPr/>
          <p:nvPr/>
        </p:nvGrpSpPr>
        <p:grpSpPr>
          <a:xfrm>
            <a:off x="2095359" y="856533"/>
            <a:ext cx="498791" cy="413905"/>
            <a:chOff x="1452284" y="2863429"/>
            <a:chExt cx="2544985" cy="2193952"/>
          </a:xfrm>
          <a:solidFill>
            <a:schemeClr val="accent1"/>
          </a:solidFill>
        </p:grpSpPr>
        <p:sp>
          <p:nvSpPr>
            <p:cNvPr id="10" name="Isosceles Triangle 9">
              <a:extLst>
                <a:ext uri="{FF2B5EF4-FFF2-40B4-BE49-F238E27FC236}">
                  <a16:creationId xmlns:a16="http://schemas.microsoft.com/office/drawing/2014/main" id="{A002DDAA-8D0E-0114-499C-599EAA2145BE}"/>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Title 1">
              <a:extLst>
                <a:ext uri="{FF2B5EF4-FFF2-40B4-BE49-F238E27FC236}">
                  <a16:creationId xmlns:a16="http://schemas.microsoft.com/office/drawing/2014/main" id="{AB47CD3E-BD7C-AA4D-CEB1-62A0F1CE207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a:t>
              </a:r>
            </a:p>
          </p:txBody>
        </p:sp>
      </p:grpSp>
      <p:sp>
        <p:nvSpPr>
          <p:cNvPr id="12" name="TextBox 6">
            <a:extLst>
              <a:ext uri="{FF2B5EF4-FFF2-40B4-BE49-F238E27FC236}">
                <a16:creationId xmlns:a16="http://schemas.microsoft.com/office/drawing/2014/main" id="{DA97FDA3-79CB-54FD-6F09-6FB5F15181C2}"/>
              </a:ext>
            </a:extLst>
          </p:cNvPr>
          <p:cNvSpPr txBox="1"/>
          <p:nvPr/>
        </p:nvSpPr>
        <p:spPr>
          <a:xfrm>
            <a:off x="2548318" y="743561"/>
            <a:ext cx="8265404"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2: Distributed Reinforcement Learning</a:t>
            </a:r>
          </a:p>
        </p:txBody>
      </p:sp>
      <p:sp>
        <p:nvSpPr>
          <p:cNvPr id="7" name="TextBox 6">
            <a:extLst>
              <a:ext uri="{FF2B5EF4-FFF2-40B4-BE49-F238E27FC236}">
                <a16:creationId xmlns:a16="http://schemas.microsoft.com/office/drawing/2014/main" id="{DFB8EE8D-DC63-BB5D-5E51-F7A3F88A60E9}"/>
              </a:ext>
            </a:extLst>
          </p:cNvPr>
          <p:cNvSpPr txBox="1"/>
          <p:nvPr/>
        </p:nvSpPr>
        <p:spPr>
          <a:xfrm>
            <a:off x="1026458" y="6329324"/>
            <a:ext cx="10139083" cy="293542"/>
          </a:xfrm>
          <a:prstGeom prst="rect">
            <a:avLst/>
          </a:prstGeom>
          <a:noFill/>
        </p:spPr>
        <p:txBody>
          <a:bodyPr wrap="square">
            <a:spAutoFit/>
          </a:bodyPr>
          <a:lstStyle/>
          <a:p>
            <a:pPr marR="0" lvl="0" algn="ctr">
              <a:lnSpc>
                <a:spcPct val="115000"/>
              </a:lnSpc>
              <a:spcBef>
                <a:spcPts val="0"/>
              </a:spcBef>
              <a:spcAft>
                <a:spcPts val="800"/>
              </a:spcAft>
            </a:pPr>
            <a:r>
              <a:rPr lang="en-US" sz="1200"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[2]</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Ying, L., Lei, L., &amp; Wei-</a:t>
            </a:r>
            <a:r>
              <a:rPr lang="en-US" sz="12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peng</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C. (2017). Intelligent traffic light control using distributed multi-agent Q learning. </a:t>
            </a:r>
            <a:r>
              <a:rPr lang="en-US" sz="1200" i="1" dirty="0">
                <a:effectLst/>
                <a:latin typeface="Baskerville Old Face" panose="02020602080505020303" pitchFamily="18" charset="0"/>
                <a:ea typeface="Calibri" panose="020F0502020204030204" pitchFamily="34" charset="0"/>
                <a:cs typeface="Times New Roman" panose="02020603050405020304" pitchFamily="18" charset="0"/>
              </a:rPr>
              <a:t>ITSC 2017</a:t>
            </a:r>
            <a:r>
              <a:rPr lang="en-US" sz="12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a:t>
            </a:r>
            <a:endParaRPr lang="en-US" sz="1200" i="1" dirty="0">
              <a:effectLst/>
              <a:latin typeface="Baskerville Old Face" panose="020206020805050203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0031904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7" name="Group 6">
            <a:extLst>
              <a:ext uri="{FF2B5EF4-FFF2-40B4-BE49-F238E27FC236}">
                <a16:creationId xmlns:a16="http://schemas.microsoft.com/office/drawing/2014/main" id="{B2FA18FA-0289-7B3D-D499-244F945AA347}"/>
              </a:ext>
            </a:extLst>
          </p:cNvPr>
          <p:cNvGrpSpPr/>
          <p:nvPr/>
        </p:nvGrpSpPr>
        <p:grpSpPr>
          <a:xfrm>
            <a:off x="2798745" y="838948"/>
            <a:ext cx="498791" cy="413905"/>
            <a:chOff x="1452284" y="2863429"/>
            <a:chExt cx="2544985" cy="2193952"/>
          </a:xfrm>
          <a:solidFill>
            <a:schemeClr val="accent1"/>
          </a:solidFill>
        </p:grpSpPr>
        <p:sp>
          <p:nvSpPr>
            <p:cNvPr id="8" name="Isosceles Triangle 7">
              <a:extLst>
                <a:ext uri="{FF2B5EF4-FFF2-40B4-BE49-F238E27FC236}">
                  <a16:creationId xmlns:a16="http://schemas.microsoft.com/office/drawing/2014/main" id="{9FC209E8-4269-A1C6-8039-EB5BBF29D7AB}"/>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Title 1">
              <a:extLst>
                <a:ext uri="{FF2B5EF4-FFF2-40B4-BE49-F238E27FC236}">
                  <a16:creationId xmlns:a16="http://schemas.microsoft.com/office/drawing/2014/main" id="{49E54A07-7605-C96D-2D8C-89C8F9BA63F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3</a:t>
              </a:r>
            </a:p>
          </p:txBody>
        </p:sp>
      </p:grpSp>
      <p:pic>
        <p:nvPicPr>
          <p:cNvPr id="3" name="Picture 2" descr="Artificial bee colony algorithm with adaptive covariance matrix for hearing  loss detection - ScienceDirect">
            <a:extLst>
              <a:ext uri="{FF2B5EF4-FFF2-40B4-BE49-F238E27FC236}">
                <a16:creationId xmlns:a16="http://schemas.microsoft.com/office/drawing/2014/main" id="{657F24B8-82FE-96CC-1C11-A447BD344A4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04333" y="1489014"/>
            <a:ext cx="3561166" cy="2560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EB174D-E2AF-2BFA-3237-26E0814E2A80}"/>
              </a:ext>
            </a:extLst>
          </p:cNvPr>
          <p:cNvSpPr txBox="1"/>
          <p:nvPr/>
        </p:nvSpPr>
        <p:spPr>
          <a:xfrm>
            <a:off x="976000" y="1709708"/>
            <a:ext cx="7181814" cy="2059538"/>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Technique: </a:t>
            </a: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Artificial Bee Colony.</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Results:</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Average waiting time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Wingdings" panose="05000000000000000000" pitchFamily="2" charset="2"/>
              </a:rPr>
              <a:t></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 76.67% reduction.</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Vehicular queue length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Wingdings" panose="05000000000000000000" pitchFamily="2" charset="2"/>
              </a:rPr>
              <a:t> 53.33% reduction.</a:t>
            </a:r>
            <a:endParaRPr lang="en-US" sz="2200" b="1" dirty="0"/>
          </a:p>
        </p:txBody>
      </p:sp>
      <p:pic>
        <p:nvPicPr>
          <p:cNvPr id="6" name="Picture 5">
            <a:extLst>
              <a:ext uri="{FF2B5EF4-FFF2-40B4-BE49-F238E27FC236}">
                <a16:creationId xmlns:a16="http://schemas.microsoft.com/office/drawing/2014/main" id="{757AF424-88A5-DF28-A88A-7CC5CC2299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33006" y="4130611"/>
            <a:ext cx="3756352" cy="2344020"/>
          </a:xfrm>
          <a:prstGeom prst="rect">
            <a:avLst/>
          </a:prstGeom>
          <a:noFill/>
          <a:ln>
            <a:noFill/>
          </a:ln>
        </p:spPr>
      </p:pic>
      <p:pic>
        <p:nvPicPr>
          <p:cNvPr id="10" name="Picture 9" descr="Chart, line chart&#10;&#10;Description automatically generated">
            <a:extLst>
              <a:ext uri="{FF2B5EF4-FFF2-40B4-BE49-F238E27FC236}">
                <a16:creationId xmlns:a16="http://schemas.microsoft.com/office/drawing/2014/main" id="{2B9BBBA1-D230-E057-0674-A3B31B0171E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02001" y="4142613"/>
            <a:ext cx="3782915" cy="2403313"/>
          </a:xfrm>
          <a:prstGeom prst="rect">
            <a:avLst/>
          </a:prstGeom>
          <a:noFill/>
          <a:ln>
            <a:noFill/>
          </a:ln>
        </p:spPr>
      </p:pic>
      <p:sp>
        <p:nvSpPr>
          <p:cNvPr id="19" name="TextBox 6">
            <a:extLst>
              <a:ext uri="{FF2B5EF4-FFF2-40B4-BE49-F238E27FC236}">
                <a16:creationId xmlns:a16="http://schemas.microsoft.com/office/drawing/2014/main" id="{2A48EB40-526C-390A-41BE-CC2BF043795C}"/>
              </a:ext>
            </a:extLst>
          </p:cNvPr>
          <p:cNvSpPr txBox="1"/>
          <p:nvPr/>
        </p:nvSpPr>
        <p:spPr>
          <a:xfrm>
            <a:off x="3269287" y="743561"/>
            <a:ext cx="5751896"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3: Artificial Bee Colony </a:t>
            </a:r>
          </a:p>
        </p:txBody>
      </p:sp>
      <p:sp>
        <p:nvSpPr>
          <p:cNvPr id="4" name="TextBox 3">
            <a:extLst>
              <a:ext uri="{FF2B5EF4-FFF2-40B4-BE49-F238E27FC236}">
                <a16:creationId xmlns:a16="http://schemas.microsoft.com/office/drawing/2014/main" id="{1175453A-F2D5-B632-3A98-9E08F3CA9752}"/>
              </a:ext>
            </a:extLst>
          </p:cNvPr>
          <p:cNvSpPr txBox="1"/>
          <p:nvPr/>
        </p:nvSpPr>
        <p:spPr>
          <a:xfrm>
            <a:off x="0" y="6352092"/>
            <a:ext cx="12192000" cy="437043"/>
          </a:xfrm>
          <a:prstGeom prst="rect">
            <a:avLst/>
          </a:prstGeom>
          <a:noFill/>
        </p:spPr>
        <p:txBody>
          <a:bodyPr wrap="square">
            <a:spAutoFit/>
          </a:bodyPr>
          <a:lstStyle/>
          <a:p>
            <a:pPr marR="0" lvl="0" algn="ctr">
              <a:lnSpc>
                <a:spcPct val="115000"/>
              </a:lnSpc>
            </a:pPr>
            <a:r>
              <a:rPr lang="en-US" sz="1000" dirty="0">
                <a:effectLst/>
                <a:latin typeface="Baskerville Old Face" panose="02020602080505020303" pitchFamily="18" charset="0"/>
                <a:ea typeface="Times New Roman" panose="02020603050405020304" pitchFamily="18" charset="0"/>
              </a:rPr>
              <a:t>[3]</a:t>
            </a:r>
            <a:r>
              <a:rPr lang="en-US" sz="1000" i="1" dirty="0">
                <a:effectLst/>
                <a:latin typeface="Baskerville Old Face" panose="02020602080505020303" pitchFamily="18" charset="0"/>
                <a:ea typeface="Times New Roman" panose="02020603050405020304" pitchFamily="18" charset="0"/>
              </a:rPr>
              <a:t>O. Adebiyi, R. F., Ahmad </a:t>
            </a:r>
            <a:r>
              <a:rPr lang="en-US" sz="1000" i="1" dirty="0" err="1">
                <a:effectLst/>
                <a:latin typeface="Baskerville Old Face" panose="02020602080505020303" pitchFamily="18" charset="0"/>
                <a:ea typeface="Times New Roman" panose="02020603050405020304" pitchFamily="18" charset="0"/>
              </a:rPr>
              <a:t>Abubilal</a:t>
            </a:r>
            <a:r>
              <a:rPr lang="en-US" sz="1000" i="1" dirty="0">
                <a:effectLst/>
                <a:latin typeface="Baskerville Old Face" panose="02020602080505020303" pitchFamily="18" charset="0"/>
                <a:ea typeface="Times New Roman" panose="02020603050405020304" pitchFamily="18" charset="0"/>
              </a:rPr>
              <a:t>, K., </a:t>
            </a:r>
            <a:r>
              <a:rPr lang="en-US" sz="1000" i="1" dirty="0" err="1">
                <a:effectLst/>
                <a:latin typeface="Baskerville Old Face" panose="02020602080505020303" pitchFamily="18" charset="0"/>
                <a:ea typeface="Times New Roman" panose="02020603050405020304" pitchFamily="18" charset="0"/>
              </a:rPr>
              <a:t>Sunkary</a:t>
            </a:r>
            <a:r>
              <a:rPr lang="en-US" sz="1000" i="1" dirty="0">
                <a:effectLst/>
                <a:latin typeface="Baskerville Old Face" panose="02020602080505020303" pitchFamily="18" charset="0"/>
                <a:ea typeface="Times New Roman" panose="02020603050405020304" pitchFamily="18" charset="0"/>
              </a:rPr>
              <a:t> </a:t>
            </a:r>
            <a:r>
              <a:rPr lang="en-US" sz="1000" i="1" dirty="0" err="1">
                <a:effectLst/>
                <a:latin typeface="Baskerville Old Face" panose="02020602080505020303" pitchFamily="18" charset="0"/>
                <a:ea typeface="Times New Roman" panose="02020603050405020304" pitchFamily="18" charset="0"/>
              </a:rPr>
              <a:t>Tekanyi</a:t>
            </a:r>
            <a:r>
              <a:rPr lang="en-US" sz="1000" i="1" dirty="0">
                <a:effectLst/>
                <a:latin typeface="Baskerville Old Face" panose="02020602080505020303" pitchFamily="18" charset="0"/>
                <a:ea typeface="Times New Roman" panose="02020603050405020304" pitchFamily="18" charset="0"/>
              </a:rPr>
              <a:t>, A. M., &amp; </a:t>
            </a:r>
            <a:r>
              <a:rPr lang="en-US" sz="1000" i="1" dirty="0" err="1">
                <a:effectLst/>
                <a:latin typeface="Baskerville Old Face" panose="02020602080505020303" pitchFamily="18" charset="0"/>
                <a:ea typeface="Times New Roman" panose="02020603050405020304" pitchFamily="18" charset="0"/>
              </a:rPr>
              <a:t>Hadir</a:t>
            </a:r>
            <a:r>
              <a:rPr lang="en-US" sz="1000" i="1" dirty="0">
                <a:effectLst/>
                <a:latin typeface="Baskerville Old Face" panose="02020602080505020303" pitchFamily="18" charset="0"/>
                <a:ea typeface="Times New Roman" panose="02020603050405020304" pitchFamily="18" charset="0"/>
              </a:rPr>
              <a:t> Adebiyi, B. (2017). Management of Vehicular Traffic System using artificial bee colony algorithm. International Journal of Image, Graphics and Signal Processing, 9(11), 18-28.</a:t>
            </a:r>
          </a:p>
        </p:txBody>
      </p:sp>
    </p:spTree>
    <p:extLst>
      <p:ext uri="{BB962C8B-B14F-4D97-AF65-F5344CB8AC3E}">
        <p14:creationId xmlns:p14="http://schemas.microsoft.com/office/powerpoint/2010/main" val="80055494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7" name="Group 6">
            <a:extLst>
              <a:ext uri="{FF2B5EF4-FFF2-40B4-BE49-F238E27FC236}">
                <a16:creationId xmlns:a16="http://schemas.microsoft.com/office/drawing/2014/main" id="{B2FA18FA-0289-7B3D-D499-244F945AA347}"/>
              </a:ext>
            </a:extLst>
          </p:cNvPr>
          <p:cNvGrpSpPr/>
          <p:nvPr/>
        </p:nvGrpSpPr>
        <p:grpSpPr>
          <a:xfrm>
            <a:off x="3255945" y="856530"/>
            <a:ext cx="498791" cy="413905"/>
            <a:chOff x="1452284" y="2863429"/>
            <a:chExt cx="2544985" cy="2193952"/>
          </a:xfrm>
          <a:solidFill>
            <a:schemeClr val="accent1"/>
          </a:solidFill>
        </p:grpSpPr>
        <p:sp>
          <p:nvSpPr>
            <p:cNvPr id="8" name="Isosceles Triangle 7">
              <a:extLst>
                <a:ext uri="{FF2B5EF4-FFF2-40B4-BE49-F238E27FC236}">
                  <a16:creationId xmlns:a16="http://schemas.microsoft.com/office/drawing/2014/main" id="{9FC209E8-4269-A1C6-8039-EB5BBF29D7AB}"/>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Title 1">
              <a:extLst>
                <a:ext uri="{FF2B5EF4-FFF2-40B4-BE49-F238E27FC236}">
                  <a16:creationId xmlns:a16="http://schemas.microsoft.com/office/drawing/2014/main" id="{49E54A07-7605-C96D-2D8C-89C8F9BA63F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4</a:t>
              </a:r>
            </a:p>
          </p:txBody>
        </p:sp>
      </p:grpSp>
      <p:pic>
        <p:nvPicPr>
          <p:cNvPr id="3" name="Picture 2">
            <a:extLst>
              <a:ext uri="{FF2B5EF4-FFF2-40B4-BE49-F238E27FC236}">
                <a16:creationId xmlns:a16="http://schemas.microsoft.com/office/drawing/2014/main" id="{D8553EF1-A5AA-E389-1D46-11A2FA39571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9154" y="976405"/>
            <a:ext cx="3286847" cy="5302202"/>
          </a:xfrm>
          <a:prstGeom prst="rect">
            <a:avLst/>
          </a:prstGeom>
        </p:spPr>
      </p:pic>
      <p:sp>
        <p:nvSpPr>
          <p:cNvPr id="5" name="TextBox 4">
            <a:extLst>
              <a:ext uri="{FF2B5EF4-FFF2-40B4-BE49-F238E27FC236}">
                <a16:creationId xmlns:a16="http://schemas.microsoft.com/office/drawing/2014/main" id="{B15DE241-C3FF-A8B7-D91A-EEE371635E0D}"/>
              </a:ext>
            </a:extLst>
          </p:cNvPr>
          <p:cNvSpPr txBox="1"/>
          <p:nvPr/>
        </p:nvSpPr>
        <p:spPr>
          <a:xfrm>
            <a:off x="975999" y="1709708"/>
            <a:ext cx="6953155" cy="4084451"/>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Technique: </a:t>
            </a:r>
            <a:r>
              <a:rPr lang="en-US" altLang="zh-CN"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Vehicular density monitoring based on YOLOv3’s object detection.</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Setup:</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Camera set at each lane.</a:t>
            </a:r>
            <a:endPar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Object detection algorithm.</a:t>
            </a:r>
          </a:p>
          <a:p>
            <a:pPr marL="457200" indent="-457200" algn="l" defTabSz="866775" fontAlgn="base">
              <a:lnSpc>
                <a:spcPct val="150000"/>
              </a:lnSpc>
              <a:spcBef>
                <a:spcPct val="0"/>
              </a:spcBef>
              <a:spcAft>
                <a:spcPct val="0"/>
              </a:spcAft>
              <a:buAutoNum type="arabicPeriod"/>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Controlling algorithm.</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Data: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COCO dataset.</a:t>
            </a:r>
          </a:p>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Results: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Efficient traffic control based on model’s accurate detection.</a:t>
            </a:r>
          </a:p>
        </p:txBody>
      </p:sp>
      <p:sp>
        <p:nvSpPr>
          <p:cNvPr id="6" name="TextBox 6">
            <a:extLst>
              <a:ext uri="{FF2B5EF4-FFF2-40B4-BE49-F238E27FC236}">
                <a16:creationId xmlns:a16="http://schemas.microsoft.com/office/drawing/2014/main" id="{A7DF1AE8-7959-9DAA-C733-FDCBF9A61AA1}"/>
              </a:ext>
            </a:extLst>
          </p:cNvPr>
          <p:cNvSpPr txBox="1"/>
          <p:nvPr/>
        </p:nvSpPr>
        <p:spPr>
          <a:xfrm>
            <a:off x="3726487" y="743561"/>
            <a:ext cx="4269117"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4: YOLO Based</a:t>
            </a:r>
          </a:p>
        </p:txBody>
      </p:sp>
      <p:sp>
        <p:nvSpPr>
          <p:cNvPr id="10" name="TextBox 9">
            <a:extLst>
              <a:ext uri="{FF2B5EF4-FFF2-40B4-BE49-F238E27FC236}">
                <a16:creationId xmlns:a16="http://schemas.microsoft.com/office/drawing/2014/main" id="{39ABBAED-C4C2-1C49-444E-E97F5B7F58DB}"/>
              </a:ext>
            </a:extLst>
          </p:cNvPr>
          <p:cNvSpPr txBox="1"/>
          <p:nvPr/>
        </p:nvSpPr>
        <p:spPr>
          <a:xfrm>
            <a:off x="0" y="6347590"/>
            <a:ext cx="12192000" cy="276999"/>
          </a:xfrm>
          <a:prstGeom prst="rect">
            <a:avLst/>
          </a:prstGeom>
          <a:noFill/>
        </p:spPr>
        <p:txBody>
          <a:bodyPr wrap="square">
            <a:spAutoFit/>
          </a:bodyPr>
          <a:lstStyle/>
          <a:p>
            <a:pPr algn="ctr"/>
            <a:r>
              <a:rPr lang="en-US" sz="1200" dirty="0">
                <a:effectLst/>
                <a:latin typeface="Baskerville Old Face" panose="02020602080505020303" pitchFamily="18" charset="0"/>
                <a:ea typeface="Times New Roman" panose="02020603050405020304" pitchFamily="18" charset="0"/>
              </a:rPr>
              <a:t>[4]</a:t>
            </a:r>
            <a:r>
              <a:rPr lang="en-US" sz="1200" i="1" dirty="0" err="1">
                <a:effectLst/>
                <a:latin typeface="Baskerville Old Face" panose="02020602080505020303" pitchFamily="18" charset="0"/>
                <a:ea typeface="Times New Roman" panose="02020603050405020304" pitchFamily="18" charset="0"/>
              </a:rPr>
              <a:t>Zaatouri</a:t>
            </a:r>
            <a:r>
              <a:rPr lang="en-US" sz="1200" i="1" dirty="0">
                <a:effectLst/>
                <a:latin typeface="Baskerville Old Face" panose="02020602080505020303" pitchFamily="18" charset="0"/>
                <a:ea typeface="Times New Roman" panose="02020603050405020304" pitchFamily="18" charset="0"/>
              </a:rPr>
              <a:t>, K., &amp; </a:t>
            </a:r>
            <a:r>
              <a:rPr lang="en-US" sz="1200" i="1" dirty="0" err="1">
                <a:effectLst/>
                <a:latin typeface="Baskerville Old Face" panose="02020602080505020303" pitchFamily="18" charset="0"/>
                <a:ea typeface="Times New Roman" panose="02020603050405020304" pitchFamily="18" charset="0"/>
              </a:rPr>
              <a:t>Ezzedine</a:t>
            </a:r>
            <a:r>
              <a:rPr lang="en-US" sz="1200" i="1" dirty="0">
                <a:effectLst/>
                <a:latin typeface="Baskerville Old Face" panose="02020602080505020303" pitchFamily="18" charset="0"/>
                <a:ea typeface="Times New Roman" panose="02020603050405020304" pitchFamily="18" charset="0"/>
              </a:rPr>
              <a:t>, T. (2018). A self-adaptive traffic light control system based on Yolo. 2018 International Conference on Internet of Things, Embedded Systems and Communications </a:t>
            </a:r>
            <a:endParaRPr lang="en-US" sz="1200" dirty="0"/>
          </a:p>
        </p:txBody>
      </p:sp>
    </p:spTree>
    <p:extLst>
      <p:ext uri="{BB962C8B-B14F-4D97-AF65-F5344CB8AC3E}">
        <p14:creationId xmlns:p14="http://schemas.microsoft.com/office/powerpoint/2010/main" val="274933715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7" name="Group 6">
            <a:extLst>
              <a:ext uri="{FF2B5EF4-FFF2-40B4-BE49-F238E27FC236}">
                <a16:creationId xmlns:a16="http://schemas.microsoft.com/office/drawing/2014/main" id="{B2FA18FA-0289-7B3D-D499-244F945AA347}"/>
              </a:ext>
            </a:extLst>
          </p:cNvPr>
          <p:cNvGrpSpPr/>
          <p:nvPr/>
        </p:nvGrpSpPr>
        <p:grpSpPr>
          <a:xfrm>
            <a:off x="2271209" y="838947"/>
            <a:ext cx="498791" cy="413905"/>
            <a:chOff x="1452284" y="2863429"/>
            <a:chExt cx="2544985" cy="2193952"/>
          </a:xfrm>
          <a:solidFill>
            <a:schemeClr val="accent1"/>
          </a:solidFill>
        </p:grpSpPr>
        <p:sp>
          <p:nvSpPr>
            <p:cNvPr id="8" name="Isosceles Triangle 7">
              <a:extLst>
                <a:ext uri="{FF2B5EF4-FFF2-40B4-BE49-F238E27FC236}">
                  <a16:creationId xmlns:a16="http://schemas.microsoft.com/office/drawing/2014/main" id="{9FC209E8-4269-A1C6-8039-EB5BBF29D7AB}"/>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Title 1">
              <a:extLst>
                <a:ext uri="{FF2B5EF4-FFF2-40B4-BE49-F238E27FC236}">
                  <a16:creationId xmlns:a16="http://schemas.microsoft.com/office/drawing/2014/main" id="{49E54A07-7605-C96D-2D8C-89C8F9BA63F0}"/>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5</a:t>
              </a:r>
            </a:p>
          </p:txBody>
        </p:sp>
      </p:grpSp>
      <p:pic>
        <p:nvPicPr>
          <p:cNvPr id="5" name="Picture 4" descr="Diagram&#10;&#10;Description automatically generated">
            <a:extLst>
              <a:ext uri="{FF2B5EF4-FFF2-40B4-BE49-F238E27FC236}">
                <a16:creationId xmlns:a16="http://schemas.microsoft.com/office/drawing/2014/main" id="{81EA118A-9119-C8B8-9DD6-EEE8D366183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849"/>
          <a:stretch/>
        </p:blipFill>
        <p:spPr>
          <a:xfrm>
            <a:off x="6717722" y="1930759"/>
            <a:ext cx="4875056" cy="3229110"/>
          </a:xfrm>
          <a:prstGeom prst="rect">
            <a:avLst/>
          </a:prstGeom>
        </p:spPr>
      </p:pic>
      <p:pic>
        <p:nvPicPr>
          <p:cNvPr id="6" name="Picture 4" descr="Sustainability | Free Full-Text | Traffic Signal Control via Reinforcement  Learning for Reducing Global Vehicle Emission">
            <a:extLst>
              <a:ext uri="{FF2B5EF4-FFF2-40B4-BE49-F238E27FC236}">
                <a16:creationId xmlns:a16="http://schemas.microsoft.com/office/drawing/2014/main" id="{33B1654A-AE75-4ECF-DB2D-D8898AD456F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1472" y="4660930"/>
            <a:ext cx="3911199" cy="1713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D0A70-1387-4EAA-EAC4-8C8A02F5605A}"/>
              </a:ext>
            </a:extLst>
          </p:cNvPr>
          <p:cNvSpPr txBox="1"/>
          <p:nvPr/>
        </p:nvSpPr>
        <p:spPr>
          <a:xfrm>
            <a:off x="976000" y="1709708"/>
            <a:ext cx="6371142" cy="3068789"/>
          </a:xfrm>
          <a:prstGeom prst="rect">
            <a:avLst/>
          </a:prstGeom>
          <a:noFill/>
        </p:spPr>
        <p:txBody>
          <a:bodyPr wrap="square" rtlCol="0">
            <a:spAutoFit/>
          </a:bodyPr>
          <a:lstStyle/>
          <a:p>
            <a:pPr algn="l" defTabSz="866775" fontAlgn="base">
              <a:lnSpc>
                <a:spcPct val="150000"/>
              </a:lnSpc>
              <a:spcBef>
                <a:spcPct val="0"/>
              </a:spcBef>
              <a:spcAft>
                <a:spcPct val="0"/>
              </a:spcAft>
            </a:pPr>
            <a:r>
              <a:rPr lang="en-US" altLang="zh-CN" sz="2200" b="1">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Technique: </a:t>
            </a:r>
            <a:r>
              <a:rPr lang="en-US" altLang="zh-CN" sz="220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Deep RL- based traffic control. (DQN, PG)</a:t>
            </a:r>
          </a:p>
          <a:p>
            <a:pPr algn="l" defTabSz="866775" fontAlgn="base">
              <a:lnSpc>
                <a:spcPct val="150000"/>
              </a:lnSpc>
              <a:spcBef>
                <a:spcPct val="0"/>
              </a:spcBef>
              <a:spcAft>
                <a:spcPct val="0"/>
              </a:spcAft>
            </a:pPr>
            <a:r>
              <a:rPr lang="en-US" sz="2200" b="1">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Setup:</a:t>
            </a:r>
          </a:p>
          <a:p>
            <a:pPr marL="457200" indent="-457200" algn="l" defTabSz="866775" fontAlgn="base">
              <a:lnSpc>
                <a:spcPct val="150000"/>
              </a:lnSpc>
              <a:spcBef>
                <a:spcPct val="0"/>
              </a:spcBef>
              <a:spcAft>
                <a:spcPct val="0"/>
              </a:spcAft>
              <a:buAutoNum type="arabicPeriod"/>
            </a:pPr>
            <a:r>
              <a:rPr lang="en-US" sz="220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RL Agent for traffic control.</a:t>
            </a:r>
          </a:p>
          <a:p>
            <a:pPr marL="457200" indent="-457200" algn="l" defTabSz="866775" fontAlgn="base">
              <a:lnSpc>
                <a:spcPct val="150000"/>
              </a:lnSpc>
              <a:spcBef>
                <a:spcPct val="0"/>
              </a:spcBef>
              <a:spcAft>
                <a:spcPct val="0"/>
              </a:spcAft>
              <a:buAutoNum type="arabicPeriod"/>
            </a:pPr>
            <a:r>
              <a:rPr lang="en-US" sz="220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Python component for simulated environment’s manipulation.</a:t>
            </a:r>
          </a:p>
          <a:p>
            <a:pPr algn="l" defTabSz="866775" fontAlgn="base">
              <a:lnSpc>
                <a:spcPct val="150000"/>
              </a:lnSpc>
              <a:spcBef>
                <a:spcPct val="0"/>
              </a:spcBef>
              <a:spcAft>
                <a:spcPct val="0"/>
              </a:spcAft>
            </a:pPr>
            <a:r>
              <a:rPr lang="en-US" sz="2200" b="1">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Data: </a:t>
            </a:r>
            <a:r>
              <a:rPr lang="en-US" sz="220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Random simulated traffic scenarios.</a:t>
            </a:r>
            <a:endPar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2" name="TextBox 6">
            <a:extLst>
              <a:ext uri="{FF2B5EF4-FFF2-40B4-BE49-F238E27FC236}">
                <a16:creationId xmlns:a16="http://schemas.microsoft.com/office/drawing/2014/main" id="{FA7545EB-835F-E18E-C340-8C93C713CAAA}"/>
              </a:ext>
            </a:extLst>
          </p:cNvPr>
          <p:cNvSpPr txBox="1"/>
          <p:nvPr/>
        </p:nvSpPr>
        <p:spPr>
          <a:xfrm>
            <a:off x="2776919" y="743561"/>
            <a:ext cx="7245894"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5: Deep Reinforcement Learning</a:t>
            </a:r>
          </a:p>
        </p:txBody>
      </p:sp>
      <p:sp>
        <p:nvSpPr>
          <p:cNvPr id="4" name="TextBox 3">
            <a:extLst>
              <a:ext uri="{FF2B5EF4-FFF2-40B4-BE49-F238E27FC236}">
                <a16:creationId xmlns:a16="http://schemas.microsoft.com/office/drawing/2014/main" id="{2D5F0887-7324-3221-4830-EE9CD97544F1}"/>
              </a:ext>
            </a:extLst>
          </p:cNvPr>
          <p:cNvSpPr txBox="1"/>
          <p:nvPr/>
        </p:nvSpPr>
        <p:spPr>
          <a:xfrm>
            <a:off x="-11113" y="6383114"/>
            <a:ext cx="12203113" cy="292003"/>
          </a:xfrm>
          <a:prstGeom prst="rect">
            <a:avLst/>
          </a:prstGeom>
          <a:noFill/>
        </p:spPr>
        <p:txBody>
          <a:bodyPr wrap="square">
            <a:spAutoFit/>
          </a:bodyPr>
          <a:lstStyle/>
          <a:p>
            <a:pPr marR="0" lvl="0" algn="ctr">
              <a:lnSpc>
                <a:spcPct val="115000"/>
              </a:lnSpc>
            </a:pPr>
            <a:r>
              <a:rPr lang="en-US" sz="1200" dirty="0">
                <a:effectLst/>
                <a:latin typeface="Baskerville Old Face" panose="02020602080505020303" pitchFamily="18" charset="0"/>
                <a:ea typeface="Times New Roman" panose="02020603050405020304" pitchFamily="18" charset="0"/>
                <a:cs typeface="Times New Roman" panose="02020603050405020304" pitchFamily="18" charset="0"/>
              </a:rPr>
              <a:t>[5]</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Kővári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B.,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Szőke</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L.,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Bécsi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T.,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Aradi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S., &amp;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Gáspár</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P. (2021). Traffic Signal Control via reinforcement learning for reducing global vehicle emission. Sustainability, 13(20), 11254. </a:t>
            </a:r>
            <a:endParaRPr lang="en-US" sz="1200" i="1" dirty="0">
              <a:effectLst/>
              <a:latin typeface="Baskerville Old Face" panose="02020602080505020303" pitchFamily="18" charset="0"/>
              <a:ea typeface="Times New Roman" panose="02020603050405020304" pitchFamily="18" charset="0"/>
            </a:endParaRPr>
          </a:p>
        </p:txBody>
      </p:sp>
    </p:spTree>
    <p:extLst>
      <p:ext uri="{BB962C8B-B14F-4D97-AF65-F5344CB8AC3E}">
        <p14:creationId xmlns:p14="http://schemas.microsoft.com/office/powerpoint/2010/main" val="82597347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27162" y="1545367"/>
            <a:ext cx="3718454" cy="677108"/>
          </a:xfrm>
          <a:prstGeom prst="rect">
            <a:avLst/>
          </a:prstGeom>
          <a:noFill/>
        </p:spPr>
        <p:txBody>
          <a:bodyPr wrap="square" rtlCol="0">
            <a:spAutoFit/>
            <a:scene3d>
              <a:camera prst="orthographicFront"/>
              <a:lightRig rig="threePt" dir="t"/>
            </a:scene3d>
            <a:sp3d contourW="12700"/>
          </a:bodyPr>
          <a:lstStyle/>
          <a:p>
            <a:pPr algn="ctr" defTabSz="457200"/>
            <a:r>
              <a:rPr lang="en-US" altLang="zh-CN" sz="3800" dirty="0">
                <a:solidFill>
                  <a:srgbClr val="379EDA"/>
                </a:solidFill>
                <a:latin typeface="Barlow Condensed" panose="00000506000000000000" charset="0"/>
                <a:ea typeface="Barlow Condensed" panose="00000506000000000000" charset="0"/>
                <a:cs typeface="Barlow Condensed" panose="00000506000000000000" charset="0"/>
              </a:rPr>
              <a:t>Contents</a:t>
            </a:r>
            <a:endParaRPr lang="zh-CN" altLang="en-US" sz="3800" dirty="0">
              <a:solidFill>
                <a:srgbClr val="379EDA"/>
              </a:solidFill>
              <a:latin typeface="Barlow Condensed" panose="00000506000000000000" charset="0"/>
              <a:ea typeface="Barlow Condensed" panose="00000506000000000000" charset="0"/>
              <a:cs typeface="Barlow Condensed" panose="00000506000000000000" charset="0"/>
            </a:endParaRPr>
          </a:p>
        </p:txBody>
      </p:sp>
      <p:grpSp>
        <p:nvGrpSpPr>
          <p:cNvPr id="3" name="组合 2"/>
          <p:cNvGrpSpPr/>
          <p:nvPr/>
        </p:nvGrpSpPr>
        <p:grpSpPr>
          <a:xfrm>
            <a:off x="1241360" y="1973353"/>
            <a:ext cx="9856787" cy="2935777"/>
            <a:chOff x="1167607" y="1653133"/>
            <a:chExt cx="9856787" cy="3670300"/>
          </a:xfrm>
        </p:grpSpPr>
        <p:sp>
          <p:nvSpPr>
            <p:cNvPr id="4" name="任意多边形 8"/>
            <p:cNvSpPr/>
            <p:nvPr/>
          </p:nvSpPr>
          <p:spPr>
            <a:xfrm>
              <a:off x="1167607" y="1653133"/>
              <a:ext cx="9856787" cy="3670300"/>
            </a:xfrm>
            <a:custGeom>
              <a:avLst/>
              <a:gdLst>
                <a:gd name="connsiteX0" fmla="*/ 0 w 9856787"/>
                <a:gd name="connsiteY0" fmla="*/ 0 h 3670300"/>
                <a:gd name="connsiteX1" fmla="*/ 445293 w 9856787"/>
                <a:gd name="connsiteY1" fmla="*/ 0 h 3670300"/>
                <a:gd name="connsiteX2" fmla="*/ 445293 w 9856787"/>
                <a:gd name="connsiteY2" fmla="*/ 52375 h 3670300"/>
                <a:gd name="connsiteX3" fmla="*/ 52375 w 9856787"/>
                <a:gd name="connsiteY3" fmla="*/ 52375 h 3670300"/>
                <a:gd name="connsiteX4" fmla="*/ 52375 w 9856787"/>
                <a:gd name="connsiteY4" fmla="*/ 3617925 h 3670300"/>
                <a:gd name="connsiteX5" fmla="*/ 9804412 w 9856787"/>
                <a:gd name="connsiteY5" fmla="*/ 3617925 h 3670300"/>
                <a:gd name="connsiteX6" fmla="*/ 9804412 w 9856787"/>
                <a:gd name="connsiteY6" fmla="*/ 52375 h 3670300"/>
                <a:gd name="connsiteX7" fmla="*/ 4073260 w 9856787"/>
                <a:gd name="connsiteY7" fmla="*/ 52375 h 3670300"/>
                <a:gd name="connsiteX8" fmla="*/ 4073260 w 9856787"/>
                <a:gd name="connsiteY8" fmla="*/ 0 h 3670300"/>
                <a:gd name="connsiteX9" fmla="*/ 9856787 w 9856787"/>
                <a:gd name="connsiteY9" fmla="*/ 0 h 3670300"/>
                <a:gd name="connsiteX10" fmla="*/ 9856787 w 9856787"/>
                <a:gd name="connsiteY10" fmla="*/ 3670300 h 3670300"/>
                <a:gd name="connsiteX11" fmla="*/ 0 w 9856787"/>
                <a:gd name="connsiteY11" fmla="*/ 367030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6787" h="3670300">
                  <a:moveTo>
                    <a:pt x="0" y="0"/>
                  </a:moveTo>
                  <a:lnTo>
                    <a:pt x="445293" y="0"/>
                  </a:lnTo>
                  <a:lnTo>
                    <a:pt x="445293" y="52375"/>
                  </a:lnTo>
                  <a:lnTo>
                    <a:pt x="52375" y="52375"/>
                  </a:lnTo>
                  <a:lnTo>
                    <a:pt x="52375" y="3617925"/>
                  </a:lnTo>
                  <a:lnTo>
                    <a:pt x="9804412" y="3617925"/>
                  </a:lnTo>
                  <a:lnTo>
                    <a:pt x="9804412" y="52375"/>
                  </a:lnTo>
                  <a:lnTo>
                    <a:pt x="4073260" y="52375"/>
                  </a:lnTo>
                  <a:lnTo>
                    <a:pt x="4073260" y="0"/>
                  </a:lnTo>
                  <a:lnTo>
                    <a:pt x="9856787" y="0"/>
                  </a:lnTo>
                  <a:lnTo>
                    <a:pt x="9856787" y="3670300"/>
                  </a:lnTo>
                  <a:lnTo>
                    <a:pt x="0" y="3670300"/>
                  </a:lnTo>
                  <a:close/>
                </a:path>
              </a:pathLst>
            </a:custGeom>
            <a:solidFill>
              <a:srgbClr val="379EDA"/>
            </a:solidFill>
            <a:ln w="12700" cap="flat" cmpd="sng" algn="ctr">
              <a:solidFill>
                <a:schemeClr val="accent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5" name="任意多边形 6"/>
            <p:cNvSpPr/>
            <p:nvPr/>
          </p:nvSpPr>
          <p:spPr>
            <a:xfrm>
              <a:off x="6096000" y="1653133"/>
              <a:ext cx="4928394" cy="3670300"/>
            </a:xfrm>
            <a:custGeom>
              <a:avLst/>
              <a:gdLst>
                <a:gd name="connsiteX0" fmla="*/ 0 w 4928394"/>
                <a:gd name="connsiteY0" fmla="*/ 0 h 3670300"/>
                <a:gd name="connsiteX1" fmla="*/ 4928394 w 4928394"/>
                <a:gd name="connsiteY1" fmla="*/ 0 h 3670300"/>
                <a:gd name="connsiteX2" fmla="*/ 4928394 w 4928394"/>
                <a:gd name="connsiteY2" fmla="*/ 3670300 h 3670300"/>
                <a:gd name="connsiteX3" fmla="*/ 0 w 4928394"/>
                <a:gd name="connsiteY3" fmla="*/ 3670300 h 3670300"/>
                <a:gd name="connsiteX4" fmla="*/ 0 w 4928394"/>
                <a:gd name="connsiteY4" fmla="*/ 3617925 h 3670300"/>
                <a:gd name="connsiteX5" fmla="*/ 4876019 w 4928394"/>
                <a:gd name="connsiteY5" fmla="*/ 3617925 h 3670300"/>
                <a:gd name="connsiteX6" fmla="*/ 4876019 w 4928394"/>
                <a:gd name="connsiteY6" fmla="*/ 52375 h 3670300"/>
                <a:gd name="connsiteX7" fmla="*/ 0 w 4928394"/>
                <a:gd name="connsiteY7" fmla="*/ 52375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8394" h="3670300">
                  <a:moveTo>
                    <a:pt x="0" y="0"/>
                  </a:moveTo>
                  <a:lnTo>
                    <a:pt x="4928394" y="0"/>
                  </a:lnTo>
                  <a:lnTo>
                    <a:pt x="4928394" y="3670300"/>
                  </a:lnTo>
                  <a:lnTo>
                    <a:pt x="0" y="3670300"/>
                  </a:lnTo>
                  <a:lnTo>
                    <a:pt x="0" y="3617925"/>
                  </a:lnTo>
                  <a:lnTo>
                    <a:pt x="4876019" y="3617925"/>
                  </a:lnTo>
                  <a:lnTo>
                    <a:pt x="4876019" y="52375"/>
                  </a:lnTo>
                  <a:lnTo>
                    <a:pt x="0" y="52375"/>
                  </a:lnTo>
                  <a:close/>
                </a:path>
              </a:pathLst>
            </a:custGeom>
            <a:solidFill>
              <a:srgbClr val="379ED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Barlow Condensed" panose="00000506000000000000" charset="0"/>
                <a:ea typeface="Barlow Condensed" panose="00000506000000000000" charset="0"/>
                <a:cs typeface="Barlow Condensed" panose="00000506000000000000" charset="0"/>
              </a:endParaRP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V="1">
            <a:off x="-704930" y="704932"/>
            <a:ext cx="3363762" cy="195389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8827643" y="4915615"/>
            <a:ext cx="3363762" cy="1953899"/>
          </a:xfrm>
          <a:prstGeom prst="rect">
            <a:avLst/>
          </a:prstGeom>
        </p:spPr>
      </p:pic>
      <p:sp>
        <p:nvSpPr>
          <p:cNvPr id="22" name="文本框 6">
            <a:extLst>
              <a:ext uri="{FF2B5EF4-FFF2-40B4-BE49-F238E27FC236}">
                <a16:creationId xmlns:a16="http://schemas.microsoft.com/office/drawing/2014/main" id="{FF85D7D5-EF2F-2637-8C90-5D37C7C7C8E0}"/>
              </a:ext>
            </a:extLst>
          </p:cNvPr>
          <p:cNvSpPr txBox="1"/>
          <p:nvPr/>
        </p:nvSpPr>
        <p:spPr>
          <a:xfrm>
            <a:off x="1653052" y="2282129"/>
            <a:ext cx="9393900" cy="2251065"/>
          </a:xfrm>
          <a:prstGeom prst="rect">
            <a:avLst/>
          </a:prstGeom>
          <a:noFill/>
        </p:spPr>
        <p:txBody>
          <a:bodyPr wrap="square" rtlCol="0">
            <a:spAutoFit/>
            <a:scene3d>
              <a:camera prst="orthographicFront"/>
              <a:lightRig rig="threePt" dir="t"/>
            </a:scene3d>
            <a:sp3d contourW="12700"/>
          </a:bodyPr>
          <a:lstStyle/>
          <a:p>
            <a:pPr marL="457200" indent="-457200" defTabSz="457200">
              <a:lnSpc>
                <a:spcPct val="150000"/>
              </a:lnSpc>
              <a:buAutoNum type="arabicPeriod"/>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Introduction</a:t>
            </a:r>
          </a:p>
          <a:p>
            <a:pPr marL="457200" indent="-457200" defTabSz="457200">
              <a:lnSpc>
                <a:spcPct val="150000"/>
              </a:lnSpc>
              <a:buAutoNum type="arabicPeriod"/>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Background</a:t>
            </a:r>
          </a:p>
          <a:p>
            <a:pPr marL="457200" indent="-457200" defTabSz="457200">
              <a:lnSpc>
                <a:spcPct val="150000"/>
              </a:lnSpc>
              <a:buAutoNum type="arabicPeriod"/>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Related Work</a:t>
            </a:r>
          </a:p>
          <a:p>
            <a:pPr marL="457200" indent="-457200" defTabSz="457200">
              <a:lnSpc>
                <a:spcPct val="150000"/>
              </a:lnSpc>
              <a:buAutoNum type="arabicPeriod"/>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Planning &amp; Analysis</a:t>
            </a:r>
          </a:p>
        </p:txBody>
      </p:sp>
      <p:sp>
        <p:nvSpPr>
          <p:cNvPr id="23" name="文本框 6">
            <a:extLst>
              <a:ext uri="{FF2B5EF4-FFF2-40B4-BE49-F238E27FC236}">
                <a16:creationId xmlns:a16="http://schemas.microsoft.com/office/drawing/2014/main" id="{1E3822FA-F941-107C-02E2-D586AEA17FF7}"/>
              </a:ext>
            </a:extLst>
          </p:cNvPr>
          <p:cNvSpPr txBox="1"/>
          <p:nvPr/>
        </p:nvSpPr>
        <p:spPr>
          <a:xfrm>
            <a:off x="6685462" y="2545834"/>
            <a:ext cx="3155229" cy="1697068"/>
          </a:xfrm>
          <a:prstGeom prst="rect">
            <a:avLst/>
          </a:prstGeom>
          <a:noFill/>
        </p:spPr>
        <p:txBody>
          <a:bodyPr wrap="square" rtlCol="0">
            <a:spAutoFit/>
            <a:scene3d>
              <a:camera prst="orthographicFront"/>
              <a:lightRig rig="threePt" dir="t"/>
            </a:scene3d>
            <a:sp3d contourW="12700"/>
          </a:bodyPr>
          <a:lstStyle/>
          <a:p>
            <a:pPr marL="457200" indent="-457200" defTabSz="457200">
              <a:lnSpc>
                <a:spcPct val="150000"/>
              </a:lnSpc>
              <a:buFont typeface="+mj-lt"/>
              <a:buAutoNum type="arabicPeriod" startAt="5"/>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Design</a:t>
            </a:r>
          </a:p>
          <a:p>
            <a:pPr marL="457200" indent="-457200" defTabSz="457200">
              <a:lnSpc>
                <a:spcPct val="150000"/>
              </a:lnSpc>
              <a:buAutoNum type="arabicPeriod" startAt="5"/>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Implementation</a:t>
            </a:r>
          </a:p>
          <a:p>
            <a:pPr marL="457200" indent="-457200" defTabSz="457200">
              <a:lnSpc>
                <a:spcPct val="150000"/>
              </a:lnSpc>
              <a:buAutoNum type="arabicPeriod" startAt="5"/>
            </a:pPr>
            <a:r>
              <a:rPr lang="en-US" altLang="zh-CN" sz="2400" b="1" dirty="0">
                <a:solidFill>
                  <a:srgbClr val="404040"/>
                </a:solidFill>
                <a:latin typeface="Barlow Condensed" panose="00000506000000000000" charset="0"/>
                <a:ea typeface="Barlow Condensed" panose="00000506000000000000" charset="0"/>
                <a:cs typeface="Barlow Condensed" panose="00000506000000000000" charset="0"/>
              </a:rPr>
              <a:t>Testing</a:t>
            </a:r>
          </a:p>
        </p:txBody>
      </p:sp>
      <p:sp>
        <p:nvSpPr>
          <p:cNvPr id="28" name="Rectangle 27">
            <a:extLst>
              <a:ext uri="{FF2B5EF4-FFF2-40B4-BE49-F238E27FC236}">
                <a16:creationId xmlns:a16="http://schemas.microsoft.com/office/drawing/2014/main" id="{2DB62715-33F3-E131-3139-B8CB6A08D26D}"/>
              </a:ext>
            </a:extLst>
          </p:cNvPr>
          <p:cNvSpPr/>
          <p:nvPr/>
        </p:nvSpPr>
        <p:spPr>
          <a:xfrm flipH="1">
            <a:off x="6352674" y="2094138"/>
            <a:ext cx="53760" cy="2686655"/>
          </a:xfrm>
          <a:prstGeom prst="rect">
            <a:avLst/>
          </a:prstGeom>
          <a:solidFill>
            <a:srgbClr val="379EDA"/>
          </a:solidFill>
          <a:ln>
            <a:solidFill>
              <a:srgbClr val="379E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3" name="Picture 2">
            <a:extLst>
              <a:ext uri="{FF2B5EF4-FFF2-40B4-BE49-F238E27FC236}">
                <a16:creationId xmlns:a16="http://schemas.microsoft.com/office/drawing/2014/main" id="{25C38248-9030-1BAA-E38E-B002594831E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6221" y="1827029"/>
            <a:ext cx="5086103" cy="1982373"/>
          </a:xfrm>
          <a:prstGeom prst="rect">
            <a:avLst/>
          </a:prstGeom>
          <a:noFill/>
          <a:ln>
            <a:noFill/>
          </a:ln>
        </p:spPr>
      </p:pic>
      <p:pic>
        <p:nvPicPr>
          <p:cNvPr id="10" name="Picture 9" descr="Graphical user interface, text, application, Word&#10;&#10;Description automatically generated">
            <a:extLst>
              <a:ext uri="{FF2B5EF4-FFF2-40B4-BE49-F238E27FC236}">
                <a16:creationId xmlns:a16="http://schemas.microsoft.com/office/drawing/2014/main" id="{BCA95E6F-EBA6-7C78-405A-19D0744673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891" y="4474781"/>
            <a:ext cx="5005233" cy="834568"/>
          </a:xfrm>
          <a:prstGeom prst="rect">
            <a:avLst/>
          </a:prstGeom>
          <a:noFill/>
          <a:ln>
            <a:noFill/>
          </a:ln>
        </p:spPr>
      </p:pic>
      <p:sp>
        <p:nvSpPr>
          <p:cNvPr id="5" name="TextBox 4">
            <a:extLst>
              <a:ext uri="{FF2B5EF4-FFF2-40B4-BE49-F238E27FC236}">
                <a16:creationId xmlns:a16="http://schemas.microsoft.com/office/drawing/2014/main" id="{70C0504D-6D12-EDF0-4DB7-5222662EC2CC}"/>
              </a:ext>
            </a:extLst>
          </p:cNvPr>
          <p:cNvSpPr txBox="1"/>
          <p:nvPr/>
        </p:nvSpPr>
        <p:spPr>
          <a:xfrm>
            <a:off x="975999" y="1709708"/>
            <a:ext cx="6953155" cy="1545295"/>
          </a:xfrm>
          <a:prstGeom prst="rect">
            <a:avLst/>
          </a:prstGeom>
          <a:noFill/>
        </p:spPr>
        <p:txBody>
          <a:bodyPr wrap="square" rtlCol="0">
            <a:spAutoFit/>
          </a:bodyPr>
          <a:lstStyle/>
          <a:p>
            <a:pPr algn="l" defTabSz="866775" fontAlgn="base">
              <a:lnSpc>
                <a:spcPct val="150000"/>
              </a:lnSpc>
              <a:spcBef>
                <a:spcPct val="0"/>
              </a:spcBef>
              <a:spcAft>
                <a:spcPct val="0"/>
              </a:spcAft>
            </a:pPr>
            <a:r>
              <a:rPr lang="en-US" sz="22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Results: </a:t>
            </a: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Significantly higher results in PG’s case</a:t>
            </a:r>
          </a:p>
          <a:p>
            <a:pPr marL="342900" indent="-342900" algn="l" defTabSz="866775" fontAlgn="base">
              <a:lnSpc>
                <a:spcPct val="150000"/>
              </a:lnSpc>
              <a:spcBef>
                <a:spcPct val="0"/>
              </a:spcBef>
              <a:spcAft>
                <a:spcPct val="0"/>
              </a:spcAft>
              <a:buFont typeface="Wingdings" panose="05000000000000000000" pitchFamily="2" charset="2"/>
              <a:buChar char="§"/>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9% reduction in CO2 emission &amp; fuel consumption.</a:t>
            </a:r>
          </a:p>
          <a:p>
            <a:pPr marL="342900" indent="-342900" algn="l" defTabSz="866775" fontAlgn="base">
              <a:lnSpc>
                <a:spcPct val="150000"/>
              </a:lnSpc>
              <a:spcBef>
                <a:spcPct val="0"/>
              </a:spcBef>
              <a:spcAft>
                <a:spcPct val="0"/>
              </a:spcAft>
              <a:buFont typeface="Wingdings" panose="05000000000000000000" pitchFamily="2" charset="2"/>
              <a:buChar char="§"/>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Lower waiting time and queue lengths averages.</a:t>
            </a:r>
          </a:p>
        </p:txBody>
      </p:sp>
      <p:grpSp>
        <p:nvGrpSpPr>
          <p:cNvPr id="14" name="Group 13">
            <a:extLst>
              <a:ext uri="{FF2B5EF4-FFF2-40B4-BE49-F238E27FC236}">
                <a16:creationId xmlns:a16="http://schemas.microsoft.com/office/drawing/2014/main" id="{E9E44B17-769E-2C78-43B5-309B7F113A17}"/>
              </a:ext>
            </a:extLst>
          </p:cNvPr>
          <p:cNvGrpSpPr/>
          <p:nvPr/>
        </p:nvGrpSpPr>
        <p:grpSpPr>
          <a:xfrm>
            <a:off x="2271209" y="838947"/>
            <a:ext cx="498791" cy="413905"/>
            <a:chOff x="1452284" y="2863429"/>
            <a:chExt cx="2544985" cy="2193952"/>
          </a:xfrm>
          <a:solidFill>
            <a:schemeClr val="accent1"/>
          </a:solidFill>
        </p:grpSpPr>
        <p:sp>
          <p:nvSpPr>
            <p:cNvPr id="15" name="Isosceles Triangle 14">
              <a:extLst>
                <a:ext uri="{FF2B5EF4-FFF2-40B4-BE49-F238E27FC236}">
                  <a16:creationId xmlns:a16="http://schemas.microsoft.com/office/drawing/2014/main" id="{1FFB0129-A0D0-9B44-74CC-EE0158A12CFE}"/>
                </a:ext>
              </a:extLst>
            </p:cNvPr>
            <p:cNvSpPr/>
            <p:nvPr/>
          </p:nvSpPr>
          <p:spPr>
            <a:xfrm>
              <a:off x="1452284" y="2863429"/>
              <a:ext cx="2544985" cy="21939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7" name="Title 1">
              <a:extLst>
                <a:ext uri="{FF2B5EF4-FFF2-40B4-BE49-F238E27FC236}">
                  <a16:creationId xmlns:a16="http://schemas.microsoft.com/office/drawing/2014/main" id="{2A085109-980E-99DE-561C-103E59D1F3DB}"/>
                </a:ext>
              </a:extLst>
            </p:cNvPr>
            <p:cNvSpPr txBox="1"/>
            <p:nvPr/>
          </p:nvSpPr>
          <p:spPr>
            <a:xfrm>
              <a:off x="2395658" y="3853064"/>
              <a:ext cx="672354" cy="629412"/>
            </a:xfrm>
            <a:prstGeom prst="rect">
              <a:avLst/>
            </a:prstGeom>
            <a:grpFill/>
          </p:spPr>
          <p:txBody>
            <a:bodyPr vert="horz" lIns="91435" tIns="45718" rIns="91435"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866775" fontAlgn="base">
                <a:spcAft>
                  <a:spcPct val="0"/>
                </a:spcAft>
              </a:pPr>
              <a:r>
                <a:rPr lang="en-GB" sz="2600" b="1"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5</a:t>
              </a:r>
            </a:p>
          </p:txBody>
        </p:sp>
      </p:grpSp>
      <p:sp>
        <p:nvSpPr>
          <p:cNvPr id="18" name="TextBox 6">
            <a:extLst>
              <a:ext uri="{FF2B5EF4-FFF2-40B4-BE49-F238E27FC236}">
                <a16:creationId xmlns:a16="http://schemas.microsoft.com/office/drawing/2014/main" id="{835C654F-5443-63A2-8C1F-BB3E647B8220}"/>
              </a:ext>
            </a:extLst>
          </p:cNvPr>
          <p:cNvSpPr txBox="1"/>
          <p:nvPr/>
        </p:nvSpPr>
        <p:spPr>
          <a:xfrm>
            <a:off x="2776919" y="743561"/>
            <a:ext cx="7245894"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Study No. 5: Deep Reinforcement Learning</a:t>
            </a:r>
          </a:p>
        </p:txBody>
      </p:sp>
      <p:sp>
        <p:nvSpPr>
          <p:cNvPr id="6" name="TextBox 5">
            <a:extLst>
              <a:ext uri="{FF2B5EF4-FFF2-40B4-BE49-F238E27FC236}">
                <a16:creationId xmlns:a16="http://schemas.microsoft.com/office/drawing/2014/main" id="{80DFA380-7B58-7BA4-0BC6-561FD8A49854}"/>
              </a:ext>
            </a:extLst>
          </p:cNvPr>
          <p:cNvSpPr txBox="1"/>
          <p:nvPr/>
        </p:nvSpPr>
        <p:spPr>
          <a:xfrm>
            <a:off x="-11113" y="6383114"/>
            <a:ext cx="12203113" cy="292003"/>
          </a:xfrm>
          <a:prstGeom prst="rect">
            <a:avLst/>
          </a:prstGeom>
          <a:noFill/>
        </p:spPr>
        <p:txBody>
          <a:bodyPr wrap="square">
            <a:spAutoFit/>
          </a:bodyPr>
          <a:lstStyle/>
          <a:p>
            <a:pPr marR="0" lvl="0" algn="ctr">
              <a:lnSpc>
                <a:spcPct val="115000"/>
              </a:lnSpc>
            </a:pPr>
            <a:r>
              <a:rPr lang="en-US" sz="1200" dirty="0">
                <a:effectLst/>
                <a:latin typeface="Baskerville Old Face" panose="02020602080505020303" pitchFamily="18" charset="0"/>
                <a:ea typeface="Times New Roman" panose="02020603050405020304" pitchFamily="18" charset="0"/>
                <a:cs typeface="Times New Roman" panose="02020603050405020304" pitchFamily="18" charset="0"/>
              </a:rPr>
              <a:t>[5]</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Kővári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B.,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Szőke</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L.,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Bécsi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T.,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Aradi</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S., &amp; </a:t>
            </a:r>
            <a:r>
              <a:rPr lang="en-US" sz="1200" i="1" dirty="0" err="1">
                <a:effectLst/>
                <a:latin typeface="Baskerville Old Face" panose="02020602080505020303" pitchFamily="18" charset="0"/>
                <a:ea typeface="Times New Roman" panose="02020603050405020304" pitchFamily="18" charset="0"/>
                <a:cs typeface="Times New Roman" panose="02020603050405020304" pitchFamily="18" charset="0"/>
              </a:rPr>
              <a:t>Gáspár</a:t>
            </a:r>
            <a:r>
              <a:rPr lang="en-US" sz="1200" i="1" dirty="0">
                <a:effectLst/>
                <a:latin typeface="Baskerville Old Face" panose="02020602080505020303" pitchFamily="18" charset="0"/>
                <a:ea typeface="Times New Roman" panose="02020603050405020304" pitchFamily="18" charset="0"/>
                <a:cs typeface="Times New Roman" panose="02020603050405020304" pitchFamily="18" charset="0"/>
              </a:rPr>
              <a:t>, P. (2021). Traffic Signal Control via reinforcement learning for reducing global vehicle emission. Sustainability, 13(20), 11254. </a:t>
            </a:r>
            <a:endParaRPr lang="en-US" sz="1200" i="1" dirty="0">
              <a:effectLst/>
              <a:latin typeface="Baskerville Old Face" panose="02020602080505020303" pitchFamily="18" charset="0"/>
              <a:ea typeface="Times New Roman" panose="02020603050405020304" pitchFamily="18" charset="0"/>
            </a:endParaRPr>
          </a:p>
        </p:txBody>
      </p:sp>
    </p:spTree>
    <p:extLst>
      <p:ext uri="{BB962C8B-B14F-4D97-AF65-F5344CB8AC3E}">
        <p14:creationId xmlns:p14="http://schemas.microsoft.com/office/powerpoint/2010/main" val="125558018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4</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Planning &amp; Analysis</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134373943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descr="A traffic light has changed to red&#10;&#10;Description automatically generated with medium confidence">
            <a:extLst>
              <a:ext uri="{FF2B5EF4-FFF2-40B4-BE49-F238E27FC236}">
                <a16:creationId xmlns:a16="http://schemas.microsoft.com/office/drawing/2014/main" id="{4C88539F-1F8D-9874-3DB1-5E1A59BC6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186" y="2431370"/>
            <a:ext cx="3049671" cy="2399505"/>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9CAC973B-2B11-0CB7-E3AF-BDCA4E67A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588" y="2431370"/>
            <a:ext cx="3121585" cy="2399505"/>
          </a:xfrm>
          <a:prstGeom prst="rect">
            <a:avLst/>
          </a:prstGeom>
        </p:spPr>
      </p:pic>
      <p:pic>
        <p:nvPicPr>
          <p:cNvPr id="11" name="Picture 10" descr="A picture containing text, driving, way, blurry&#10;&#10;Description automatically generated">
            <a:extLst>
              <a:ext uri="{FF2B5EF4-FFF2-40B4-BE49-F238E27FC236}">
                <a16:creationId xmlns:a16="http://schemas.microsoft.com/office/drawing/2014/main" id="{4B1413FB-1112-F0C7-0B41-97AC530BC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9677" y="2431370"/>
            <a:ext cx="3332646" cy="2399505"/>
          </a:xfrm>
          <a:prstGeom prst="rect">
            <a:avLst/>
          </a:prstGeom>
        </p:spPr>
      </p:pic>
      <p:sp>
        <p:nvSpPr>
          <p:cNvPr id="9" name="TextBox 6">
            <a:extLst>
              <a:ext uri="{FF2B5EF4-FFF2-40B4-BE49-F238E27FC236}">
                <a16:creationId xmlns:a16="http://schemas.microsoft.com/office/drawing/2014/main" id="{3DB82603-289E-3C4B-A327-6BC28E187A15}"/>
              </a:ext>
            </a:extLst>
          </p:cNvPr>
          <p:cNvSpPr txBox="1"/>
          <p:nvPr/>
        </p:nvSpPr>
        <p:spPr>
          <a:xfrm>
            <a:off x="4658472" y="743561"/>
            <a:ext cx="2795958"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User Objectives</a:t>
            </a:r>
          </a:p>
        </p:txBody>
      </p:sp>
      <p:sp>
        <p:nvSpPr>
          <p:cNvPr id="3" name="Text Placeholder 2">
            <a:extLst>
              <a:ext uri="{FF2B5EF4-FFF2-40B4-BE49-F238E27FC236}">
                <a16:creationId xmlns:a16="http://schemas.microsoft.com/office/drawing/2014/main" id="{BCC863A8-015C-6432-EBEA-63F8245D258C}"/>
              </a:ext>
            </a:extLst>
          </p:cNvPr>
          <p:cNvSpPr txBox="1"/>
          <p:nvPr/>
        </p:nvSpPr>
        <p:spPr>
          <a:xfrm>
            <a:off x="1584322" y="4959450"/>
            <a:ext cx="1446261" cy="24539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Pedestrians</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4" name="Text Placeholder 2">
            <a:extLst>
              <a:ext uri="{FF2B5EF4-FFF2-40B4-BE49-F238E27FC236}">
                <a16:creationId xmlns:a16="http://schemas.microsoft.com/office/drawing/2014/main" id="{3045BF7E-C0B5-1D68-A5B8-6AD7286E257B}"/>
              </a:ext>
            </a:extLst>
          </p:cNvPr>
          <p:cNvSpPr txBox="1"/>
          <p:nvPr/>
        </p:nvSpPr>
        <p:spPr>
          <a:xfrm>
            <a:off x="5076485" y="4959449"/>
            <a:ext cx="2121109" cy="24539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Emergency Forces</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 name="Text Placeholder 2">
            <a:extLst>
              <a:ext uri="{FF2B5EF4-FFF2-40B4-BE49-F238E27FC236}">
                <a16:creationId xmlns:a16="http://schemas.microsoft.com/office/drawing/2014/main" id="{13820A90-405E-1C69-BA7C-A7850490C491}"/>
              </a:ext>
            </a:extLst>
          </p:cNvPr>
          <p:cNvSpPr txBox="1"/>
          <p:nvPr/>
        </p:nvSpPr>
        <p:spPr>
          <a:xfrm>
            <a:off x="9490094" y="4959449"/>
            <a:ext cx="986318" cy="24539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Drivers</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Tree>
    <p:extLst>
      <p:ext uri="{BB962C8B-B14F-4D97-AF65-F5344CB8AC3E}">
        <p14:creationId xmlns:p14="http://schemas.microsoft.com/office/powerpoint/2010/main" val="12356989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3" name="Group 8">
            <a:extLst>
              <a:ext uri="{FF2B5EF4-FFF2-40B4-BE49-F238E27FC236}">
                <a16:creationId xmlns:a16="http://schemas.microsoft.com/office/drawing/2014/main" id="{5343AEFD-3C1F-3EE0-ADE4-791F323138F5}"/>
              </a:ext>
            </a:extLst>
          </p:cNvPr>
          <p:cNvGrpSpPr/>
          <p:nvPr/>
        </p:nvGrpSpPr>
        <p:grpSpPr>
          <a:xfrm>
            <a:off x="3883016" y="2632666"/>
            <a:ext cx="4200860" cy="2321319"/>
            <a:chOff x="3963493" y="2691651"/>
            <a:chExt cx="4201091" cy="2321447"/>
          </a:xfrm>
        </p:grpSpPr>
        <p:sp>
          <p:nvSpPr>
            <p:cNvPr id="5" name="Freeform 5">
              <a:extLst>
                <a:ext uri="{FF2B5EF4-FFF2-40B4-BE49-F238E27FC236}">
                  <a16:creationId xmlns:a16="http://schemas.microsoft.com/office/drawing/2014/main" id="{A298571F-B062-AF83-2DDC-38A295E33B14}"/>
                </a:ext>
              </a:extLst>
            </p:cNvPr>
            <p:cNvSpPr/>
            <p:nvPr/>
          </p:nvSpPr>
          <p:spPr bwMode="auto">
            <a:xfrm rot="16200000">
              <a:off x="5096321" y="1894844"/>
              <a:ext cx="1935434" cy="3799287"/>
            </a:xfrm>
            <a:custGeom>
              <a:avLst/>
              <a:gdLst>
                <a:gd name="T0" fmla="*/ 0 w 1594"/>
                <a:gd name="T1" fmla="*/ 3017 h 3017"/>
                <a:gd name="T2" fmla="*/ 1594 w 1594"/>
                <a:gd name="T3" fmla="*/ 1509 h 3017"/>
                <a:gd name="T4" fmla="*/ 0 w 1594"/>
                <a:gd name="T5" fmla="*/ 0 h 3017"/>
              </a:gdLst>
              <a:ahLst/>
              <a:cxnLst>
                <a:cxn ang="0">
                  <a:pos x="T0" y="T1"/>
                </a:cxn>
                <a:cxn ang="0">
                  <a:pos x="T2" y="T3"/>
                </a:cxn>
                <a:cxn ang="0">
                  <a:pos x="T4" y="T5"/>
                </a:cxn>
              </a:cxnLst>
              <a:rect l="0" t="0" r="r" b="b"/>
              <a:pathLst>
                <a:path w="1594" h="3017">
                  <a:moveTo>
                    <a:pt x="0" y="3017"/>
                  </a:moveTo>
                  <a:cubicBezTo>
                    <a:pt x="880" y="3017"/>
                    <a:pt x="1594" y="2342"/>
                    <a:pt x="1594" y="1509"/>
                  </a:cubicBezTo>
                  <a:cubicBezTo>
                    <a:pt x="1594" y="676"/>
                    <a:pt x="880" y="0"/>
                    <a:pt x="0" y="0"/>
                  </a:cubicBezTo>
                </a:path>
              </a:pathLst>
            </a:custGeom>
            <a:noFill/>
            <a:ln w="57150"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13" tIns="60956" rIns="121913" bIns="60956" numCol="1" anchor="t" anchorCtr="0" compatLnSpc="1"/>
            <a:lstStyle/>
            <a:p>
              <a:pPr defTabSz="866775" fontAlgn="base">
                <a:spcBef>
                  <a:spcPct val="0"/>
                </a:spcBef>
                <a:spcAft>
                  <a:spcPct val="0"/>
                </a:spcAft>
              </a:pPr>
              <a:endParaRPr lang="en-US" sz="2400" dirty="0">
                <a:solidFill>
                  <a:prstClr val="black"/>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6" name="Oval 2">
              <a:extLst>
                <a:ext uri="{FF2B5EF4-FFF2-40B4-BE49-F238E27FC236}">
                  <a16:creationId xmlns:a16="http://schemas.microsoft.com/office/drawing/2014/main" id="{7B3BAD96-3E5D-44C8-4903-39EDFF168AE2}"/>
                </a:ext>
              </a:extLst>
            </p:cNvPr>
            <p:cNvSpPr/>
            <p:nvPr/>
          </p:nvSpPr>
          <p:spPr>
            <a:xfrm>
              <a:off x="6370326" y="2691651"/>
              <a:ext cx="401804" cy="404326"/>
            </a:xfrm>
            <a:prstGeom prst="ellipse">
              <a:avLst/>
            </a:prstGeom>
            <a:solidFill>
              <a:schemeClr val="bg1"/>
            </a:solidFill>
            <a:ln w="76200">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 name="Oval 3">
              <a:extLst>
                <a:ext uri="{FF2B5EF4-FFF2-40B4-BE49-F238E27FC236}">
                  <a16:creationId xmlns:a16="http://schemas.microsoft.com/office/drawing/2014/main" id="{0C3E3DAF-4881-3C2C-0F4D-601A36B0B82D}"/>
                </a:ext>
              </a:extLst>
            </p:cNvPr>
            <p:cNvSpPr/>
            <p:nvPr/>
          </p:nvSpPr>
          <p:spPr>
            <a:xfrm>
              <a:off x="7365310" y="3327150"/>
              <a:ext cx="401804" cy="404326"/>
            </a:xfrm>
            <a:prstGeom prst="ellipse">
              <a:avLst/>
            </a:prstGeom>
            <a:solidFill>
              <a:schemeClr val="bg1"/>
            </a:solidFill>
            <a:ln w="76200">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Oval 4">
              <a:extLst>
                <a:ext uri="{FF2B5EF4-FFF2-40B4-BE49-F238E27FC236}">
                  <a16:creationId xmlns:a16="http://schemas.microsoft.com/office/drawing/2014/main" id="{DE86D440-A404-A743-61D3-F5F35F45D582}"/>
                </a:ext>
              </a:extLst>
            </p:cNvPr>
            <p:cNvSpPr/>
            <p:nvPr/>
          </p:nvSpPr>
          <p:spPr>
            <a:xfrm>
              <a:off x="3963493" y="4608772"/>
              <a:ext cx="401804" cy="404326"/>
            </a:xfrm>
            <a:prstGeom prst="ellipse">
              <a:avLst/>
            </a:prstGeom>
            <a:solidFill>
              <a:schemeClr val="bg1"/>
            </a:solidFill>
            <a:ln w="762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Oval 5">
              <a:extLst>
                <a:ext uri="{FF2B5EF4-FFF2-40B4-BE49-F238E27FC236}">
                  <a16:creationId xmlns:a16="http://schemas.microsoft.com/office/drawing/2014/main" id="{010DD602-7539-41A5-E3ED-09C6D1C33CE6}"/>
                </a:ext>
              </a:extLst>
            </p:cNvPr>
            <p:cNvSpPr/>
            <p:nvPr/>
          </p:nvSpPr>
          <p:spPr>
            <a:xfrm>
              <a:off x="7762780" y="4608772"/>
              <a:ext cx="401804" cy="404326"/>
            </a:xfrm>
            <a:prstGeom prst="ellipse">
              <a:avLst/>
            </a:prstGeom>
            <a:solidFill>
              <a:schemeClr val="bg1"/>
            </a:solidFill>
            <a:ln w="762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0" name="Oval 6">
              <a:extLst>
                <a:ext uri="{FF2B5EF4-FFF2-40B4-BE49-F238E27FC236}">
                  <a16:creationId xmlns:a16="http://schemas.microsoft.com/office/drawing/2014/main" id="{C65B83C8-8D7D-C2E9-F57E-8118C6D457D5}"/>
                </a:ext>
              </a:extLst>
            </p:cNvPr>
            <p:cNvSpPr/>
            <p:nvPr/>
          </p:nvSpPr>
          <p:spPr>
            <a:xfrm>
              <a:off x="4365297" y="3327150"/>
              <a:ext cx="401804" cy="404326"/>
            </a:xfrm>
            <a:prstGeom prst="ellipse">
              <a:avLst/>
            </a:prstGeom>
            <a:solidFill>
              <a:schemeClr val="bg1"/>
            </a:solidFill>
            <a:ln w="76200">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1" name="Group 73">
            <a:extLst>
              <a:ext uri="{FF2B5EF4-FFF2-40B4-BE49-F238E27FC236}">
                <a16:creationId xmlns:a16="http://schemas.microsoft.com/office/drawing/2014/main" id="{DB2FC3F8-E2E9-1438-EBB4-D3A344C8F356}"/>
              </a:ext>
            </a:extLst>
          </p:cNvPr>
          <p:cNvGrpSpPr/>
          <p:nvPr/>
        </p:nvGrpSpPr>
        <p:grpSpPr>
          <a:xfrm flipH="1">
            <a:off x="2753504" y="4401122"/>
            <a:ext cx="997702" cy="265937"/>
            <a:chOff x="7244862" y="2564012"/>
            <a:chExt cx="1005315" cy="299674"/>
          </a:xfrm>
        </p:grpSpPr>
        <p:cxnSp>
          <p:nvCxnSpPr>
            <p:cNvPr id="12" name="Straight Connector 74">
              <a:extLst>
                <a:ext uri="{FF2B5EF4-FFF2-40B4-BE49-F238E27FC236}">
                  <a16:creationId xmlns:a16="http://schemas.microsoft.com/office/drawing/2014/main" id="{FDFEBF8A-D200-B5DD-2ADF-5B47EF1219C5}"/>
                </a:ext>
              </a:extLst>
            </p:cNvPr>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75">
              <a:extLst>
                <a:ext uri="{FF2B5EF4-FFF2-40B4-BE49-F238E27FC236}">
                  <a16:creationId xmlns:a16="http://schemas.microsoft.com/office/drawing/2014/main" id="{42225966-5EE4-D2C2-3AC1-1B38B5B3FE6E}"/>
                </a:ext>
              </a:extLst>
            </p:cNvPr>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4" name="Group 76">
            <a:extLst>
              <a:ext uri="{FF2B5EF4-FFF2-40B4-BE49-F238E27FC236}">
                <a16:creationId xmlns:a16="http://schemas.microsoft.com/office/drawing/2014/main" id="{E2B0FE3A-1AC7-5F08-199F-F207C52BDA89}"/>
              </a:ext>
            </a:extLst>
          </p:cNvPr>
          <p:cNvGrpSpPr/>
          <p:nvPr/>
        </p:nvGrpSpPr>
        <p:grpSpPr>
          <a:xfrm flipH="1">
            <a:off x="3171956" y="3061208"/>
            <a:ext cx="997702" cy="265937"/>
            <a:chOff x="7244862" y="2564012"/>
            <a:chExt cx="1005315" cy="299674"/>
          </a:xfrm>
        </p:grpSpPr>
        <p:cxnSp>
          <p:nvCxnSpPr>
            <p:cNvPr id="15" name="Straight Connector 77">
              <a:extLst>
                <a:ext uri="{FF2B5EF4-FFF2-40B4-BE49-F238E27FC236}">
                  <a16:creationId xmlns:a16="http://schemas.microsoft.com/office/drawing/2014/main" id="{E873837E-59B2-CD3D-90AE-E7522E2F640B}"/>
                </a:ext>
              </a:extLst>
            </p:cNvPr>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78">
              <a:extLst>
                <a:ext uri="{FF2B5EF4-FFF2-40B4-BE49-F238E27FC236}">
                  <a16:creationId xmlns:a16="http://schemas.microsoft.com/office/drawing/2014/main" id="{8E72A8E7-298D-B6F3-F352-24CA991B004E}"/>
                </a:ext>
              </a:extLst>
            </p:cNvPr>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8" name="Group 79">
            <a:extLst>
              <a:ext uri="{FF2B5EF4-FFF2-40B4-BE49-F238E27FC236}">
                <a16:creationId xmlns:a16="http://schemas.microsoft.com/office/drawing/2014/main" id="{03CD1DBE-2D8F-C347-DFAD-F19231A109DE}"/>
              </a:ext>
            </a:extLst>
          </p:cNvPr>
          <p:cNvGrpSpPr/>
          <p:nvPr/>
        </p:nvGrpSpPr>
        <p:grpSpPr>
          <a:xfrm>
            <a:off x="7785637" y="3061208"/>
            <a:ext cx="997702" cy="265937"/>
            <a:chOff x="7244862" y="2564012"/>
            <a:chExt cx="1005315" cy="299674"/>
          </a:xfrm>
        </p:grpSpPr>
        <p:cxnSp>
          <p:nvCxnSpPr>
            <p:cNvPr id="19" name="Straight Connector 80">
              <a:extLst>
                <a:ext uri="{FF2B5EF4-FFF2-40B4-BE49-F238E27FC236}">
                  <a16:creationId xmlns:a16="http://schemas.microsoft.com/office/drawing/2014/main" id="{C27E00EA-1B8E-C89C-9930-980FC5D2AE27}"/>
                </a:ext>
              </a:extLst>
            </p:cNvPr>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81">
              <a:extLst>
                <a:ext uri="{FF2B5EF4-FFF2-40B4-BE49-F238E27FC236}">
                  <a16:creationId xmlns:a16="http://schemas.microsoft.com/office/drawing/2014/main" id="{AF133E80-B35B-84A1-085A-4FF85A4CD176}"/>
                </a:ext>
              </a:extLst>
            </p:cNvPr>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21" name="Group 82">
            <a:extLst>
              <a:ext uri="{FF2B5EF4-FFF2-40B4-BE49-F238E27FC236}">
                <a16:creationId xmlns:a16="http://schemas.microsoft.com/office/drawing/2014/main" id="{CCF01F44-1B51-A05B-F4F4-BCC1CB6CECBF}"/>
              </a:ext>
            </a:extLst>
          </p:cNvPr>
          <p:cNvGrpSpPr/>
          <p:nvPr/>
        </p:nvGrpSpPr>
        <p:grpSpPr>
          <a:xfrm>
            <a:off x="8199706" y="4401122"/>
            <a:ext cx="997702" cy="265937"/>
            <a:chOff x="7244862" y="2564012"/>
            <a:chExt cx="1005315" cy="299674"/>
          </a:xfrm>
        </p:grpSpPr>
        <p:cxnSp>
          <p:nvCxnSpPr>
            <p:cNvPr id="22" name="Straight Connector 83">
              <a:extLst>
                <a:ext uri="{FF2B5EF4-FFF2-40B4-BE49-F238E27FC236}">
                  <a16:creationId xmlns:a16="http://schemas.microsoft.com/office/drawing/2014/main" id="{5C5EB267-6B02-0208-01EA-B3F85BEB161C}"/>
                </a:ext>
              </a:extLst>
            </p:cNvPr>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84">
              <a:extLst>
                <a:ext uri="{FF2B5EF4-FFF2-40B4-BE49-F238E27FC236}">
                  <a16:creationId xmlns:a16="http://schemas.microsoft.com/office/drawing/2014/main" id="{BBE135C7-3EAA-488D-C1F7-E34FC8D1231C}"/>
                </a:ext>
              </a:extLst>
            </p:cNvPr>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28E09A68-DEB9-A3BD-D684-7C1CE0E8AA1E}"/>
              </a:ext>
            </a:extLst>
          </p:cNvPr>
          <p:cNvSpPr txBox="1"/>
          <p:nvPr/>
        </p:nvSpPr>
        <p:spPr>
          <a:xfrm>
            <a:off x="8886141" y="2947359"/>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Server</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8" name="Text Placeholder 2">
            <a:extLst>
              <a:ext uri="{FF2B5EF4-FFF2-40B4-BE49-F238E27FC236}">
                <a16:creationId xmlns:a16="http://schemas.microsoft.com/office/drawing/2014/main" id="{A9EAE5E3-CF06-884E-4589-F265793E203E}"/>
              </a:ext>
            </a:extLst>
          </p:cNvPr>
          <p:cNvSpPr txBox="1"/>
          <p:nvPr/>
        </p:nvSpPr>
        <p:spPr>
          <a:xfrm>
            <a:off x="9291533" y="4307164"/>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Hardware</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1" name="Text Placeholder 2">
            <a:extLst>
              <a:ext uri="{FF2B5EF4-FFF2-40B4-BE49-F238E27FC236}">
                <a16:creationId xmlns:a16="http://schemas.microsoft.com/office/drawing/2014/main" id="{ABE6EE43-946C-0CDB-8FC5-2517E3E6B7DB}"/>
              </a:ext>
            </a:extLst>
          </p:cNvPr>
          <p:cNvSpPr txBox="1"/>
          <p:nvPr/>
        </p:nvSpPr>
        <p:spPr>
          <a:xfrm>
            <a:off x="1065777" y="2947356"/>
            <a:ext cx="2013350"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System</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4" name="Text Placeholder 2">
            <a:extLst>
              <a:ext uri="{FF2B5EF4-FFF2-40B4-BE49-F238E27FC236}">
                <a16:creationId xmlns:a16="http://schemas.microsoft.com/office/drawing/2014/main" id="{B33C805E-362E-3054-4A3F-0C989C2835FD}"/>
              </a:ext>
            </a:extLst>
          </p:cNvPr>
          <p:cNvSpPr txBox="1"/>
          <p:nvPr/>
        </p:nvSpPr>
        <p:spPr>
          <a:xfrm>
            <a:off x="684798" y="4307161"/>
            <a:ext cx="2013350"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User</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7" name="Oval 54">
            <a:extLst>
              <a:ext uri="{FF2B5EF4-FFF2-40B4-BE49-F238E27FC236}">
                <a16:creationId xmlns:a16="http://schemas.microsoft.com/office/drawing/2014/main" id="{389B1AEF-1FBA-635A-9939-157D223997D0}"/>
              </a:ext>
            </a:extLst>
          </p:cNvPr>
          <p:cNvSpPr/>
          <p:nvPr/>
        </p:nvSpPr>
        <p:spPr>
          <a:xfrm>
            <a:off x="4691694" y="3296472"/>
            <a:ext cx="2629978" cy="264648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53" name="Picture 52" descr="A black line drawing of a clipboard with gears&#10;&#10;Description automatically generated with low confidence">
            <a:extLst>
              <a:ext uri="{FF2B5EF4-FFF2-40B4-BE49-F238E27FC236}">
                <a16:creationId xmlns:a16="http://schemas.microsoft.com/office/drawing/2014/main" id="{F24DAD08-26F9-BD1D-D29B-1ED046E5C13B}"/>
              </a:ext>
            </a:extLst>
          </p:cNvPr>
          <p:cNvPicPr>
            <a:picLocks noChangeAspect="1"/>
          </p:cNvPicPr>
          <p:nvPr/>
        </p:nvPicPr>
        <p:blipFill>
          <a:blip r:embed="rId4" cstate="print">
            <a:clrChange>
              <a:clrFrom>
                <a:srgbClr val="FFFFFF"/>
              </a:clrFrom>
              <a:clrTo>
                <a:srgbClr val="FFFFFF">
                  <a:alpha val="0"/>
                </a:srgbClr>
              </a:clrTo>
            </a:clrChange>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35803" y="3383504"/>
            <a:ext cx="2332354" cy="2332354"/>
          </a:xfrm>
          <a:prstGeom prst="rect">
            <a:avLst/>
          </a:prstGeom>
        </p:spPr>
      </p:pic>
      <p:sp>
        <p:nvSpPr>
          <p:cNvPr id="54" name="Oval 2">
            <a:extLst>
              <a:ext uri="{FF2B5EF4-FFF2-40B4-BE49-F238E27FC236}">
                <a16:creationId xmlns:a16="http://schemas.microsoft.com/office/drawing/2014/main" id="{2511F3ED-C88A-3462-90E4-BC8E9BC617C4}"/>
              </a:ext>
            </a:extLst>
          </p:cNvPr>
          <p:cNvSpPr/>
          <p:nvPr/>
        </p:nvSpPr>
        <p:spPr>
          <a:xfrm>
            <a:off x="5362254" y="2614758"/>
            <a:ext cx="401782" cy="404304"/>
          </a:xfrm>
          <a:prstGeom prst="ellipse">
            <a:avLst/>
          </a:prstGeom>
          <a:solidFill>
            <a:schemeClr val="bg1"/>
          </a:solidFill>
          <a:ln w="76200">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866775" fontAlgn="base">
              <a:spcBef>
                <a:spcPct val="0"/>
              </a:spcBef>
              <a:spcAft>
                <a:spcPct val="0"/>
              </a:spcAft>
              <a:defRPr/>
            </a:pPr>
            <a:endParaRPr lang="en-US" sz="24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nvGrpSpPr>
          <p:cNvPr id="55" name="Group 79">
            <a:extLst>
              <a:ext uri="{FF2B5EF4-FFF2-40B4-BE49-F238E27FC236}">
                <a16:creationId xmlns:a16="http://schemas.microsoft.com/office/drawing/2014/main" id="{E5D3F71A-4718-F3E3-C415-1857754C890E}"/>
              </a:ext>
            </a:extLst>
          </p:cNvPr>
          <p:cNvGrpSpPr/>
          <p:nvPr/>
        </p:nvGrpSpPr>
        <p:grpSpPr>
          <a:xfrm>
            <a:off x="6560919" y="2196633"/>
            <a:ext cx="720303" cy="290178"/>
            <a:chOff x="7120444" y="2448776"/>
            <a:chExt cx="725799" cy="326990"/>
          </a:xfrm>
        </p:grpSpPr>
        <p:cxnSp>
          <p:nvCxnSpPr>
            <p:cNvPr id="56" name="Straight Connector 80">
              <a:extLst>
                <a:ext uri="{FF2B5EF4-FFF2-40B4-BE49-F238E27FC236}">
                  <a16:creationId xmlns:a16="http://schemas.microsoft.com/office/drawing/2014/main" id="{39B0D847-091F-697C-4782-E7B01EB945A8}"/>
                </a:ext>
              </a:extLst>
            </p:cNvPr>
            <p:cNvCxnSpPr>
              <a:cxnSpLocks/>
            </p:cNvCxnSpPr>
            <p:nvPr/>
          </p:nvCxnSpPr>
          <p:spPr>
            <a:xfrm flipV="1">
              <a:off x="7120444" y="2448776"/>
              <a:ext cx="124418" cy="326990"/>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81">
              <a:extLst>
                <a:ext uri="{FF2B5EF4-FFF2-40B4-BE49-F238E27FC236}">
                  <a16:creationId xmlns:a16="http://schemas.microsoft.com/office/drawing/2014/main" id="{6338128B-9C47-3464-A039-7372FBCFB091}"/>
                </a:ext>
              </a:extLst>
            </p:cNvPr>
            <p:cNvCxnSpPr/>
            <p:nvPr/>
          </p:nvCxnSpPr>
          <p:spPr>
            <a:xfrm>
              <a:off x="7239122" y="2457649"/>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61" name="Text Placeholder 2">
            <a:extLst>
              <a:ext uri="{FF2B5EF4-FFF2-40B4-BE49-F238E27FC236}">
                <a16:creationId xmlns:a16="http://schemas.microsoft.com/office/drawing/2014/main" id="{1E0A703D-A708-8F72-1F6F-1F1F12BB64EA}"/>
              </a:ext>
            </a:extLst>
          </p:cNvPr>
          <p:cNvSpPr txBox="1"/>
          <p:nvPr/>
        </p:nvSpPr>
        <p:spPr>
          <a:xfrm>
            <a:off x="7368678" y="2078420"/>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Non-Functional</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62" name="Text Placeholder 2">
            <a:extLst>
              <a:ext uri="{FF2B5EF4-FFF2-40B4-BE49-F238E27FC236}">
                <a16:creationId xmlns:a16="http://schemas.microsoft.com/office/drawing/2014/main" id="{544038B0-7870-103B-0AB9-BF146F836227}"/>
              </a:ext>
            </a:extLst>
          </p:cNvPr>
          <p:cNvSpPr txBox="1"/>
          <p:nvPr/>
        </p:nvSpPr>
        <p:spPr>
          <a:xfrm>
            <a:off x="3334745" y="2072560"/>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Functional</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nvGrpSpPr>
          <p:cNvPr id="64" name="Group 79">
            <a:extLst>
              <a:ext uri="{FF2B5EF4-FFF2-40B4-BE49-F238E27FC236}">
                <a16:creationId xmlns:a16="http://schemas.microsoft.com/office/drawing/2014/main" id="{62D66994-20B2-C0D0-B66B-5AB2E03E2F72}"/>
              </a:ext>
            </a:extLst>
          </p:cNvPr>
          <p:cNvGrpSpPr/>
          <p:nvPr/>
        </p:nvGrpSpPr>
        <p:grpSpPr>
          <a:xfrm flipH="1">
            <a:off x="4686580" y="2196633"/>
            <a:ext cx="723567" cy="290178"/>
            <a:chOff x="7105319" y="2448776"/>
            <a:chExt cx="741141" cy="362481"/>
          </a:xfrm>
        </p:grpSpPr>
        <p:cxnSp>
          <p:nvCxnSpPr>
            <p:cNvPr id="65" name="Straight Connector 80">
              <a:extLst>
                <a:ext uri="{FF2B5EF4-FFF2-40B4-BE49-F238E27FC236}">
                  <a16:creationId xmlns:a16="http://schemas.microsoft.com/office/drawing/2014/main" id="{FD07395D-0A16-3205-4494-E8E47A3A0D02}"/>
                </a:ext>
              </a:extLst>
            </p:cNvPr>
            <p:cNvCxnSpPr>
              <a:cxnSpLocks/>
            </p:cNvCxnSpPr>
            <p:nvPr/>
          </p:nvCxnSpPr>
          <p:spPr>
            <a:xfrm flipV="1">
              <a:off x="7105319" y="2448776"/>
              <a:ext cx="139543" cy="362481"/>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81">
              <a:extLst>
                <a:ext uri="{FF2B5EF4-FFF2-40B4-BE49-F238E27FC236}">
                  <a16:creationId xmlns:a16="http://schemas.microsoft.com/office/drawing/2014/main" id="{CC10A71D-989E-E6B3-5747-26FEA5A37F1A}"/>
                </a:ext>
              </a:extLst>
            </p:cNvPr>
            <p:cNvCxnSpPr/>
            <p:nvPr/>
          </p:nvCxnSpPr>
          <p:spPr>
            <a:xfrm>
              <a:off x="7239339" y="2457649"/>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24" name="TextBox 6">
            <a:extLst>
              <a:ext uri="{FF2B5EF4-FFF2-40B4-BE49-F238E27FC236}">
                <a16:creationId xmlns:a16="http://schemas.microsoft.com/office/drawing/2014/main" id="{3ECF289C-09B0-AD35-A57A-CCB80610B359}"/>
              </a:ext>
            </a:extLst>
          </p:cNvPr>
          <p:cNvSpPr txBox="1"/>
          <p:nvPr/>
        </p:nvSpPr>
        <p:spPr>
          <a:xfrm>
            <a:off x="4834317" y="743561"/>
            <a:ext cx="2515432"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Requirements</a:t>
            </a:r>
          </a:p>
        </p:txBody>
      </p:sp>
    </p:spTree>
    <p:extLst>
      <p:ext uri="{BB962C8B-B14F-4D97-AF65-F5344CB8AC3E}">
        <p14:creationId xmlns:p14="http://schemas.microsoft.com/office/powerpoint/2010/main" val="275737318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1000"/>
                                        <p:tgtEl>
                                          <p:spTgt spid="61"/>
                                        </p:tgtEl>
                                      </p:cBhvr>
                                    </p:animEffect>
                                    <p:anim calcmode="lin" valueType="num">
                                      <p:cBhvr>
                                        <p:cTn id="69" dur="1000" fill="hold"/>
                                        <p:tgtEl>
                                          <p:spTgt spid="61"/>
                                        </p:tgtEl>
                                        <p:attrNameLst>
                                          <p:attrName>ppt_x</p:attrName>
                                        </p:attrNameLst>
                                      </p:cBhvr>
                                      <p:tavLst>
                                        <p:tav tm="0">
                                          <p:val>
                                            <p:strVal val="#ppt_x"/>
                                          </p:val>
                                        </p:tav>
                                        <p:tav tm="100000">
                                          <p:val>
                                            <p:strVal val="#ppt_x"/>
                                          </p:val>
                                        </p:tav>
                                      </p:tavLst>
                                    </p:anim>
                                    <p:anim calcmode="lin" valueType="num">
                                      <p:cBhvr>
                                        <p:cTn id="70" dur="1000" fill="hold"/>
                                        <p:tgtEl>
                                          <p:spTgt spid="6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1000"/>
                                        <p:tgtEl>
                                          <p:spTgt spid="62"/>
                                        </p:tgtEl>
                                      </p:cBhvr>
                                    </p:animEffect>
                                    <p:anim calcmode="lin" valueType="num">
                                      <p:cBhvr>
                                        <p:cTn id="74" dur="1000" fill="hold"/>
                                        <p:tgtEl>
                                          <p:spTgt spid="62"/>
                                        </p:tgtEl>
                                        <p:attrNameLst>
                                          <p:attrName>ppt_x</p:attrName>
                                        </p:attrNameLst>
                                      </p:cBhvr>
                                      <p:tavLst>
                                        <p:tav tm="0">
                                          <p:val>
                                            <p:strVal val="#ppt_x"/>
                                          </p:val>
                                        </p:tav>
                                        <p:tav tm="100000">
                                          <p:val>
                                            <p:strVal val="#ppt_x"/>
                                          </p:val>
                                        </p:tav>
                                      </p:tavLst>
                                    </p:anim>
                                    <p:anim calcmode="lin" valueType="num">
                                      <p:cBhvr>
                                        <p:cTn id="75" dur="1000" fill="hold"/>
                                        <p:tgtEl>
                                          <p:spTgt spid="6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1000" fill="hold"/>
                                        <p:tgtEl>
                                          <p:spTgt spid="3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31" grpId="0"/>
      <p:bldP spid="34" grpId="0"/>
      <p:bldP spid="37" grpId="0" animBg="1"/>
      <p:bldP spid="54" grpId="0" animBg="1"/>
      <p:bldP spid="61" grpId="0"/>
      <p:bldP spid="6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5</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Design</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17801022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24" name="Picture 23">
            <a:extLst>
              <a:ext uri="{FF2B5EF4-FFF2-40B4-BE49-F238E27FC236}">
                <a16:creationId xmlns:a16="http://schemas.microsoft.com/office/drawing/2014/main" id="{8F952793-0681-B241-1F88-D8AC3C94EED5}"/>
              </a:ext>
            </a:extLst>
          </p:cNvPr>
          <p:cNvPicPr>
            <a:picLocks noChangeAspect="1"/>
          </p:cNvPicPr>
          <p:nvPr/>
        </p:nvPicPr>
        <p:blipFill rotWithShape="1">
          <a:blip r:embed="rId4">
            <a:clrChange>
              <a:clrFrom>
                <a:srgbClr val="FFFFFF"/>
              </a:clrFrom>
              <a:clrTo>
                <a:srgbClr val="FFFFFF">
                  <a:alpha val="0"/>
                </a:srgbClr>
              </a:clrTo>
            </a:clrChange>
          </a:blip>
          <a:srcRect l="3115" t="2159" r="3115" b="2151"/>
          <a:stretch/>
        </p:blipFill>
        <p:spPr>
          <a:xfrm>
            <a:off x="2275090" y="1586787"/>
            <a:ext cx="7412671" cy="4527652"/>
          </a:xfrm>
          <a:prstGeom prst="rect">
            <a:avLst/>
          </a:prstGeom>
        </p:spPr>
      </p:pic>
      <p:sp>
        <p:nvSpPr>
          <p:cNvPr id="3" name="TextBox 6">
            <a:extLst>
              <a:ext uri="{FF2B5EF4-FFF2-40B4-BE49-F238E27FC236}">
                <a16:creationId xmlns:a16="http://schemas.microsoft.com/office/drawing/2014/main" id="{FA4C46D5-63FB-0B00-7577-5A5773BE541A}"/>
              </a:ext>
            </a:extLst>
          </p:cNvPr>
          <p:cNvSpPr txBox="1"/>
          <p:nvPr/>
        </p:nvSpPr>
        <p:spPr>
          <a:xfrm>
            <a:off x="4834317" y="743561"/>
            <a:ext cx="2294218"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Architecture</a:t>
            </a:r>
          </a:p>
        </p:txBody>
      </p:sp>
    </p:spTree>
    <p:extLst>
      <p:ext uri="{BB962C8B-B14F-4D97-AF65-F5344CB8AC3E}">
        <p14:creationId xmlns:p14="http://schemas.microsoft.com/office/powerpoint/2010/main" val="19786329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descr="A diagram of a flowchart&#10;&#10;Description automatically generated with low confidence">
            <a:extLst>
              <a:ext uri="{FF2B5EF4-FFF2-40B4-BE49-F238E27FC236}">
                <a16:creationId xmlns:a16="http://schemas.microsoft.com/office/drawing/2014/main" id="{4EBCC4ED-6135-F2EE-5173-1F82BFDBFD7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2096" y="1328336"/>
            <a:ext cx="3994208" cy="5477527"/>
          </a:xfrm>
          <a:prstGeom prst="rect">
            <a:avLst/>
          </a:prstGeom>
        </p:spPr>
      </p:pic>
      <p:sp>
        <p:nvSpPr>
          <p:cNvPr id="7" name="TextBox 6">
            <a:extLst>
              <a:ext uri="{FF2B5EF4-FFF2-40B4-BE49-F238E27FC236}">
                <a16:creationId xmlns:a16="http://schemas.microsoft.com/office/drawing/2014/main" id="{E754F3BE-3807-4635-5562-EE76E3E2911A}"/>
              </a:ext>
            </a:extLst>
          </p:cNvPr>
          <p:cNvSpPr txBox="1"/>
          <p:nvPr/>
        </p:nvSpPr>
        <p:spPr>
          <a:xfrm>
            <a:off x="5309102" y="743561"/>
            <a:ext cx="1858201"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Flowchart</a:t>
            </a:r>
          </a:p>
        </p:txBody>
      </p:sp>
      <p:pic>
        <p:nvPicPr>
          <p:cNvPr id="4" name="Picture 3">
            <a:extLst>
              <a:ext uri="{FF2B5EF4-FFF2-40B4-BE49-F238E27FC236}">
                <a16:creationId xmlns:a16="http://schemas.microsoft.com/office/drawing/2014/main" id="{5B563B5D-2EEF-B806-100E-27FE911C37ED}"/>
              </a:ext>
            </a:extLst>
          </p:cNvPr>
          <p:cNvPicPr>
            <a:picLocks noChangeAspect="1"/>
          </p:cNvPicPr>
          <p:nvPr/>
        </p:nvPicPr>
        <p:blipFill>
          <a:blip r:embed="rId5"/>
          <a:stretch>
            <a:fillRect/>
          </a:stretch>
        </p:blipFill>
        <p:spPr>
          <a:xfrm>
            <a:off x="3331194" y="1389892"/>
            <a:ext cx="5936012" cy="4786103"/>
          </a:xfrm>
          <a:prstGeom prst="rect">
            <a:avLst/>
          </a:prstGeom>
        </p:spPr>
      </p:pic>
      <p:pic>
        <p:nvPicPr>
          <p:cNvPr id="10" name="Picture 9">
            <a:extLst>
              <a:ext uri="{FF2B5EF4-FFF2-40B4-BE49-F238E27FC236}">
                <a16:creationId xmlns:a16="http://schemas.microsoft.com/office/drawing/2014/main" id="{F5041BF9-0361-DE66-66C3-7818792F3250}"/>
              </a:ext>
            </a:extLst>
          </p:cNvPr>
          <p:cNvPicPr>
            <a:picLocks noChangeAspect="1"/>
          </p:cNvPicPr>
          <p:nvPr/>
        </p:nvPicPr>
        <p:blipFill>
          <a:blip r:embed="rId6"/>
          <a:stretch>
            <a:fillRect/>
          </a:stretch>
        </p:blipFill>
        <p:spPr>
          <a:xfrm>
            <a:off x="3434021" y="1356758"/>
            <a:ext cx="5936012" cy="5089196"/>
          </a:xfrm>
          <a:prstGeom prst="rect">
            <a:avLst/>
          </a:prstGeom>
        </p:spPr>
      </p:pic>
    </p:spTree>
    <p:extLst>
      <p:ext uri="{BB962C8B-B14F-4D97-AF65-F5344CB8AC3E}">
        <p14:creationId xmlns:p14="http://schemas.microsoft.com/office/powerpoint/2010/main" val="265566997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TextBox 4">
            <a:extLst>
              <a:ext uri="{FF2B5EF4-FFF2-40B4-BE49-F238E27FC236}">
                <a16:creationId xmlns:a16="http://schemas.microsoft.com/office/drawing/2014/main" id="{F2919B5C-8EF2-BC3D-26AC-145831F47830}"/>
              </a:ext>
            </a:extLst>
          </p:cNvPr>
          <p:cNvSpPr txBox="1"/>
          <p:nvPr/>
        </p:nvSpPr>
        <p:spPr>
          <a:xfrm>
            <a:off x="4604252" y="743561"/>
            <a:ext cx="3251211"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Use-Case Diagram</a:t>
            </a:r>
          </a:p>
        </p:txBody>
      </p:sp>
      <p:graphicFrame>
        <p:nvGraphicFramePr>
          <p:cNvPr id="4" name="Object 3">
            <a:extLst>
              <a:ext uri="{FF2B5EF4-FFF2-40B4-BE49-F238E27FC236}">
                <a16:creationId xmlns:a16="http://schemas.microsoft.com/office/drawing/2014/main" id="{170111D1-C4A6-F8A8-23D8-13DA335E687A}"/>
              </a:ext>
            </a:extLst>
          </p:cNvPr>
          <p:cNvGraphicFramePr>
            <a:graphicFrameLocks noChangeAspect="1"/>
          </p:cNvGraphicFramePr>
          <p:nvPr>
            <p:extLst>
              <p:ext uri="{D42A27DB-BD31-4B8C-83A1-F6EECF244321}">
                <p14:modId xmlns:p14="http://schemas.microsoft.com/office/powerpoint/2010/main" val="2296867074"/>
              </p:ext>
            </p:extLst>
          </p:nvPr>
        </p:nvGraphicFramePr>
        <p:xfrm>
          <a:off x="92075" y="92075"/>
          <a:ext cx="793750" cy="468313"/>
        </p:xfrm>
        <a:graphic>
          <a:graphicData uri="http://schemas.openxmlformats.org/presentationml/2006/ole">
            <mc:AlternateContent xmlns:mc="http://schemas.openxmlformats.org/markup-compatibility/2006">
              <mc:Choice xmlns:v="urn:schemas-microsoft-com:vml" Requires="v">
                <p:oleObj name="Packager Shell Object" showAsIcon="1" r:id="rId4" imgW="793440" imgH="469080" progId="Package">
                  <p:embed/>
                </p:oleObj>
              </mc:Choice>
              <mc:Fallback>
                <p:oleObj name="Packager Shell Object" showAsIcon="1" r:id="rId4" imgW="793440" imgH="469080" progId="Package">
                  <p:embed/>
                  <p:pic>
                    <p:nvPicPr>
                      <p:cNvPr id="4" name="Object 3">
                        <a:extLst>
                          <a:ext uri="{FF2B5EF4-FFF2-40B4-BE49-F238E27FC236}">
                            <a16:creationId xmlns:a16="http://schemas.microsoft.com/office/drawing/2014/main" id="{170111D1-C4A6-F8A8-23D8-13DA335E687A}"/>
                          </a:ext>
                        </a:extLst>
                      </p:cNvPr>
                      <p:cNvPicPr/>
                      <p:nvPr/>
                    </p:nvPicPr>
                    <p:blipFill>
                      <a:blip r:embed="rId5"/>
                      <a:stretch>
                        <a:fillRect/>
                      </a:stretch>
                    </p:blipFill>
                    <p:spPr>
                      <a:xfrm>
                        <a:off x="92075" y="92075"/>
                        <a:ext cx="793750" cy="468313"/>
                      </a:xfrm>
                      <a:prstGeom prst="rect">
                        <a:avLst/>
                      </a:prstGeom>
                    </p:spPr>
                  </p:pic>
                </p:oleObj>
              </mc:Fallback>
            </mc:AlternateContent>
          </a:graphicData>
        </a:graphic>
      </p:graphicFrame>
      <p:pic>
        <p:nvPicPr>
          <p:cNvPr id="9" name="Picture 8" descr="A screen shot of a blue paper&#10;&#10;Description automatically generated with low confidence">
            <a:extLst>
              <a:ext uri="{FF2B5EF4-FFF2-40B4-BE49-F238E27FC236}">
                <a16:creationId xmlns:a16="http://schemas.microsoft.com/office/drawing/2014/main" id="{CA65FACA-2155-6694-4B27-0DCB10774D78}"/>
              </a:ext>
            </a:extLst>
          </p:cNvPr>
          <p:cNvPicPr>
            <a:picLocks noChangeAspect="1"/>
          </p:cNvPicPr>
          <p:nvPr/>
        </p:nvPicPr>
        <p:blipFill rotWithShape="1">
          <a:blip r:embed="rId6">
            <a:extLst>
              <a:ext uri="{28A0092B-C50C-407E-A947-70E740481C1C}">
                <a14:useLocalDpi xmlns:a14="http://schemas.microsoft.com/office/drawing/2010/main" val="0"/>
              </a:ext>
            </a:extLst>
          </a:blip>
          <a:srcRect t="27778"/>
          <a:stretch/>
        </p:blipFill>
        <p:spPr>
          <a:xfrm>
            <a:off x="3441700" y="1204379"/>
            <a:ext cx="5783175" cy="5285321"/>
          </a:xfrm>
          <a:prstGeom prst="rect">
            <a:avLst/>
          </a:prstGeom>
        </p:spPr>
      </p:pic>
    </p:spTree>
    <p:extLst>
      <p:ext uri="{BB962C8B-B14F-4D97-AF65-F5344CB8AC3E}">
        <p14:creationId xmlns:p14="http://schemas.microsoft.com/office/powerpoint/2010/main" val="100543756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a:extLst>
              <a:ext uri="{FF2B5EF4-FFF2-40B4-BE49-F238E27FC236}">
                <a16:creationId xmlns:a16="http://schemas.microsoft.com/office/drawing/2014/main" id="{BED430C8-075C-62D6-1887-112C52AD7CE4}"/>
              </a:ext>
            </a:extLst>
          </p:cNvPr>
          <p:cNvPicPr/>
          <p:nvPr/>
        </p:nvPicPr>
        <p:blipFill>
          <a:blip r:embed="rId4"/>
          <a:stretch>
            <a:fillRect/>
          </a:stretch>
        </p:blipFill>
        <p:spPr>
          <a:xfrm>
            <a:off x="4509663" y="3918161"/>
            <a:ext cx="6554034" cy="2504144"/>
          </a:xfrm>
          <a:prstGeom prst="rect">
            <a:avLst/>
          </a:prstGeom>
        </p:spPr>
      </p:pic>
      <p:pic>
        <p:nvPicPr>
          <p:cNvPr id="6" name="Picture 5">
            <a:extLst>
              <a:ext uri="{FF2B5EF4-FFF2-40B4-BE49-F238E27FC236}">
                <a16:creationId xmlns:a16="http://schemas.microsoft.com/office/drawing/2014/main" id="{8AE8597E-B89E-8423-D518-67AE40BA5CDB}"/>
              </a:ext>
            </a:extLst>
          </p:cNvPr>
          <p:cNvPicPr/>
          <p:nvPr/>
        </p:nvPicPr>
        <p:blipFill>
          <a:blip r:embed="rId5"/>
          <a:stretch>
            <a:fillRect/>
          </a:stretch>
        </p:blipFill>
        <p:spPr>
          <a:xfrm>
            <a:off x="4617177" y="1541340"/>
            <a:ext cx="6446520" cy="2357755"/>
          </a:xfrm>
          <a:prstGeom prst="rect">
            <a:avLst/>
          </a:prstGeom>
        </p:spPr>
      </p:pic>
      <p:sp>
        <p:nvSpPr>
          <p:cNvPr id="7" name="Text Placeholder 2">
            <a:extLst>
              <a:ext uri="{FF2B5EF4-FFF2-40B4-BE49-F238E27FC236}">
                <a16:creationId xmlns:a16="http://schemas.microsoft.com/office/drawing/2014/main" id="{B2243CCC-1E8E-C76A-C3F6-50F85E301B2E}"/>
              </a:ext>
            </a:extLst>
          </p:cNvPr>
          <p:cNvSpPr txBox="1"/>
          <p:nvPr/>
        </p:nvSpPr>
        <p:spPr>
          <a:xfrm>
            <a:off x="1988765" y="2482980"/>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 Normal Traffic</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 Placeholder 2">
            <a:extLst>
              <a:ext uri="{FF2B5EF4-FFF2-40B4-BE49-F238E27FC236}">
                <a16:creationId xmlns:a16="http://schemas.microsoft.com/office/drawing/2014/main" id="{782A6D15-DE3C-79A7-01F5-4FB29EC12351}"/>
              </a:ext>
            </a:extLst>
          </p:cNvPr>
          <p:cNvSpPr txBox="1"/>
          <p:nvPr/>
        </p:nvSpPr>
        <p:spPr>
          <a:xfrm>
            <a:off x="1988765" y="4592411"/>
            <a:ext cx="2348104" cy="17615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 Pedestrian Pass</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0" name="TextBox 9">
            <a:extLst>
              <a:ext uri="{FF2B5EF4-FFF2-40B4-BE49-F238E27FC236}">
                <a16:creationId xmlns:a16="http://schemas.microsoft.com/office/drawing/2014/main" id="{E4E9FF09-0EA8-4644-FC67-87C47677C16C}"/>
              </a:ext>
            </a:extLst>
          </p:cNvPr>
          <p:cNvSpPr txBox="1"/>
          <p:nvPr/>
        </p:nvSpPr>
        <p:spPr>
          <a:xfrm>
            <a:off x="4604252" y="743561"/>
            <a:ext cx="3520516"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Use-Case Scenarios</a:t>
            </a:r>
          </a:p>
        </p:txBody>
      </p:sp>
    </p:spTree>
    <p:extLst>
      <p:ext uri="{BB962C8B-B14F-4D97-AF65-F5344CB8AC3E}">
        <p14:creationId xmlns:p14="http://schemas.microsoft.com/office/powerpoint/2010/main" val="315242200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7" name="Text Placeholder 2">
            <a:extLst>
              <a:ext uri="{FF2B5EF4-FFF2-40B4-BE49-F238E27FC236}">
                <a16:creationId xmlns:a16="http://schemas.microsoft.com/office/drawing/2014/main" id="{B2243CCC-1E8E-C76A-C3F6-50F85E301B2E}"/>
              </a:ext>
            </a:extLst>
          </p:cNvPr>
          <p:cNvSpPr txBox="1"/>
          <p:nvPr/>
        </p:nvSpPr>
        <p:spPr>
          <a:xfrm>
            <a:off x="1988765" y="2482980"/>
            <a:ext cx="2013349" cy="261765"/>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(3) Busy Traffic</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3" name="Picture 2">
            <a:extLst>
              <a:ext uri="{FF2B5EF4-FFF2-40B4-BE49-F238E27FC236}">
                <a16:creationId xmlns:a16="http://schemas.microsoft.com/office/drawing/2014/main" id="{391A93EA-9144-0F82-829A-3F7FA79272F5}"/>
              </a:ext>
            </a:extLst>
          </p:cNvPr>
          <p:cNvPicPr/>
          <p:nvPr/>
        </p:nvPicPr>
        <p:blipFill>
          <a:blip r:embed="rId4"/>
          <a:stretch>
            <a:fillRect/>
          </a:stretch>
        </p:blipFill>
        <p:spPr>
          <a:xfrm>
            <a:off x="4806610" y="4033521"/>
            <a:ext cx="6414135" cy="2247900"/>
          </a:xfrm>
          <a:prstGeom prst="rect">
            <a:avLst/>
          </a:prstGeom>
        </p:spPr>
      </p:pic>
      <p:pic>
        <p:nvPicPr>
          <p:cNvPr id="9" name="Picture 8">
            <a:extLst>
              <a:ext uri="{FF2B5EF4-FFF2-40B4-BE49-F238E27FC236}">
                <a16:creationId xmlns:a16="http://schemas.microsoft.com/office/drawing/2014/main" id="{B071E8F3-2D3B-8FD4-28E5-8B359A0F1EEC}"/>
              </a:ext>
            </a:extLst>
          </p:cNvPr>
          <p:cNvPicPr/>
          <p:nvPr/>
        </p:nvPicPr>
        <p:blipFill>
          <a:blip r:embed="rId5"/>
          <a:stretch>
            <a:fillRect/>
          </a:stretch>
        </p:blipFill>
        <p:spPr>
          <a:xfrm>
            <a:off x="4854750" y="1682223"/>
            <a:ext cx="6379845" cy="2035175"/>
          </a:xfrm>
          <a:prstGeom prst="rect">
            <a:avLst/>
          </a:prstGeom>
        </p:spPr>
      </p:pic>
      <p:sp>
        <p:nvSpPr>
          <p:cNvPr id="10" name="Text Placeholder 2">
            <a:extLst>
              <a:ext uri="{FF2B5EF4-FFF2-40B4-BE49-F238E27FC236}">
                <a16:creationId xmlns:a16="http://schemas.microsoft.com/office/drawing/2014/main" id="{59C6C8A5-AD7D-4596-49B3-670F32AC646F}"/>
              </a:ext>
            </a:extLst>
          </p:cNvPr>
          <p:cNvSpPr txBox="1"/>
          <p:nvPr/>
        </p:nvSpPr>
        <p:spPr>
          <a:xfrm>
            <a:off x="1988765" y="4513919"/>
            <a:ext cx="2962058" cy="309067"/>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6775" fontAlgn="base">
              <a:spcBef>
                <a:spcPct val="0"/>
              </a:spcBef>
              <a:spcAft>
                <a:spcPct val="0"/>
              </a:spcAft>
            </a:pPr>
            <a:r>
              <a:rPr lang="en-US" altLang="zh-CN"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(4) Priority Vehicle Pass</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 name="TextBox 4">
            <a:extLst>
              <a:ext uri="{FF2B5EF4-FFF2-40B4-BE49-F238E27FC236}">
                <a16:creationId xmlns:a16="http://schemas.microsoft.com/office/drawing/2014/main" id="{869C9FC3-5A55-7818-693A-C80ABC59E02D}"/>
              </a:ext>
            </a:extLst>
          </p:cNvPr>
          <p:cNvSpPr txBox="1"/>
          <p:nvPr/>
        </p:nvSpPr>
        <p:spPr>
          <a:xfrm>
            <a:off x="4604252" y="743561"/>
            <a:ext cx="3520516" cy="646331"/>
          </a:xfrm>
          <a:prstGeom prst="rect">
            <a:avLst/>
          </a:prstGeom>
          <a:noFill/>
        </p:spPr>
        <p:txBody>
          <a:bodyPr wrap="non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Use-Case Scenarios</a:t>
            </a:r>
          </a:p>
        </p:txBody>
      </p:sp>
    </p:spTree>
    <p:extLst>
      <p:ext uri="{BB962C8B-B14F-4D97-AF65-F5344CB8AC3E}">
        <p14:creationId xmlns:p14="http://schemas.microsoft.com/office/powerpoint/2010/main" val="254329651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1</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Introduction</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5" name="Picture 4">
            <a:extLst>
              <a:ext uri="{FF2B5EF4-FFF2-40B4-BE49-F238E27FC236}">
                <a16:creationId xmlns:a16="http://schemas.microsoft.com/office/drawing/2014/main" id="{22139469-029D-4196-023D-F23ED94DC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057" y="1446576"/>
            <a:ext cx="8188608" cy="5125985"/>
          </a:xfrm>
          <a:prstGeom prst="rect">
            <a:avLst/>
          </a:prstGeom>
        </p:spPr>
      </p:pic>
      <p:sp>
        <p:nvSpPr>
          <p:cNvPr id="3" name="TextBox 2">
            <a:extLst>
              <a:ext uri="{FF2B5EF4-FFF2-40B4-BE49-F238E27FC236}">
                <a16:creationId xmlns:a16="http://schemas.microsoft.com/office/drawing/2014/main" id="{0C370B59-99F8-631B-6D5F-8FA42E66E6CD}"/>
              </a:ext>
            </a:extLst>
          </p:cNvPr>
          <p:cNvSpPr txBox="1"/>
          <p:nvPr/>
        </p:nvSpPr>
        <p:spPr>
          <a:xfrm>
            <a:off x="4718552" y="743561"/>
            <a:ext cx="313004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Activity Diagram</a:t>
            </a:r>
          </a:p>
        </p:txBody>
      </p:sp>
    </p:spTree>
    <p:extLst>
      <p:ext uri="{BB962C8B-B14F-4D97-AF65-F5344CB8AC3E}">
        <p14:creationId xmlns:p14="http://schemas.microsoft.com/office/powerpoint/2010/main" val="80009042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3" name="Picture 2" descr="Diagram&#10;&#10;Description automatically generated">
            <a:extLst>
              <a:ext uri="{FF2B5EF4-FFF2-40B4-BE49-F238E27FC236}">
                <a16:creationId xmlns:a16="http://schemas.microsoft.com/office/drawing/2014/main" id="{2920572F-CF60-564A-ACA9-4C85D4CEB6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33744" y="1450732"/>
            <a:ext cx="8221631" cy="4770992"/>
          </a:xfrm>
          <a:prstGeom prst="rect">
            <a:avLst/>
          </a:prstGeom>
        </p:spPr>
      </p:pic>
      <p:sp>
        <p:nvSpPr>
          <p:cNvPr id="5" name="TextBox 4">
            <a:extLst>
              <a:ext uri="{FF2B5EF4-FFF2-40B4-BE49-F238E27FC236}">
                <a16:creationId xmlns:a16="http://schemas.microsoft.com/office/drawing/2014/main" id="{6FFFB4CE-0EC8-E628-325C-371A1839E796}"/>
              </a:ext>
            </a:extLst>
          </p:cNvPr>
          <p:cNvSpPr txBox="1"/>
          <p:nvPr/>
        </p:nvSpPr>
        <p:spPr>
          <a:xfrm>
            <a:off x="4718552" y="743561"/>
            <a:ext cx="343484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Sequence Diagram</a:t>
            </a:r>
          </a:p>
        </p:txBody>
      </p:sp>
    </p:spTree>
    <p:extLst>
      <p:ext uri="{BB962C8B-B14F-4D97-AF65-F5344CB8AC3E}">
        <p14:creationId xmlns:p14="http://schemas.microsoft.com/office/powerpoint/2010/main" val="206107319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rPr>
                <a:t>6</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Implementation</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309778380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8" name="Picture 7">
            <a:extLst>
              <a:ext uri="{FF2B5EF4-FFF2-40B4-BE49-F238E27FC236}">
                <a16:creationId xmlns:a16="http://schemas.microsoft.com/office/drawing/2014/main" id="{0DFB9549-15BB-5A1C-1DC4-AAEC903CEF6E}"/>
              </a:ext>
            </a:extLst>
          </p:cNvPr>
          <p:cNvPicPr>
            <a:picLocks noChangeAspect="1"/>
          </p:cNvPicPr>
          <p:nvPr/>
        </p:nvPicPr>
        <p:blipFill>
          <a:blip r:embed="rId4"/>
          <a:stretch>
            <a:fillRect/>
          </a:stretch>
        </p:blipFill>
        <p:spPr>
          <a:xfrm>
            <a:off x="3396345" y="2238813"/>
            <a:ext cx="6106723" cy="1602471"/>
          </a:xfrm>
          <a:prstGeom prst="rect">
            <a:avLst/>
          </a:prstGeom>
        </p:spPr>
      </p:pic>
      <p:sp>
        <p:nvSpPr>
          <p:cNvPr id="10" name="TextBox 9">
            <a:extLst>
              <a:ext uri="{FF2B5EF4-FFF2-40B4-BE49-F238E27FC236}">
                <a16:creationId xmlns:a16="http://schemas.microsoft.com/office/drawing/2014/main" id="{8CBD98DD-2069-6BBC-3A12-6E8A54C04B4B}"/>
              </a:ext>
            </a:extLst>
          </p:cNvPr>
          <p:cNvSpPr txBox="1"/>
          <p:nvPr/>
        </p:nvSpPr>
        <p:spPr>
          <a:xfrm>
            <a:off x="705394" y="4167055"/>
            <a:ext cx="4781006" cy="1545295"/>
          </a:xfrm>
          <a:prstGeom prst="rect">
            <a:avLst/>
          </a:prstGeom>
          <a:noFill/>
        </p:spPr>
        <p:txBody>
          <a:bodyPr wrap="square" rtlCol="0">
            <a:spAutoFit/>
          </a:bodyPr>
          <a:lstStyle/>
          <a:p>
            <a:pPr>
              <a:lnSpc>
                <a:spcPct val="150000"/>
              </a:lnSpc>
            </a:pPr>
            <a:r>
              <a:rPr lang="en-US" sz="2200" b="1" dirty="0"/>
              <a:t>Algorithms Used in the Experiments:</a:t>
            </a:r>
          </a:p>
          <a:p>
            <a:pPr marL="800100" lvl="1" indent="-342900">
              <a:lnSpc>
                <a:spcPct val="150000"/>
              </a:lnSpc>
              <a:buAutoNum type="arabicPeriod"/>
            </a:pPr>
            <a:r>
              <a:rPr lang="en-US" sz="2200" dirty="0"/>
              <a:t>YOLO v7 - tiny</a:t>
            </a:r>
          </a:p>
          <a:p>
            <a:pPr marL="800100" lvl="1" indent="-342900">
              <a:lnSpc>
                <a:spcPct val="150000"/>
              </a:lnSpc>
              <a:buAutoNum type="arabicPeriod"/>
            </a:pPr>
            <a:r>
              <a:rPr lang="en-US" sz="2200" dirty="0"/>
              <a:t>YOLO v8 - nano</a:t>
            </a:r>
          </a:p>
        </p:txBody>
      </p:sp>
      <p:sp>
        <p:nvSpPr>
          <p:cNvPr id="3" name="TextBox 2">
            <a:extLst>
              <a:ext uri="{FF2B5EF4-FFF2-40B4-BE49-F238E27FC236}">
                <a16:creationId xmlns:a16="http://schemas.microsoft.com/office/drawing/2014/main" id="{6ED2A913-E2A8-2D0A-CC85-663F73B6CBB3}"/>
              </a:ext>
            </a:extLst>
          </p:cNvPr>
          <p:cNvSpPr txBox="1"/>
          <p:nvPr/>
        </p:nvSpPr>
        <p:spPr>
          <a:xfrm>
            <a:off x="4451852" y="743561"/>
            <a:ext cx="415874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Software Architecture</a:t>
            </a:r>
          </a:p>
        </p:txBody>
      </p:sp>
    </p:spTree>
    <p:extLst>
      <p:ext uri="{BB962C8B-B14F-4D97-AF65-F5344CB8AC3E}">
        <p14:creationId xmlns:p14="http://schemas.microsoft.com/office/powerpoint/2010/main" val="241080965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AEAEF727-A223-5B9C-CAC2-7904DCA19C3A}"/>
              </a:ext>
            </a:extLst>
          </p:cNvPr>
          <p:cNvSpPr/>
          <p:nvPr/>
        </p:nvSpPr>
        <p:spPr>
          <a:xfrm rot="5400000">
            <a:off x="921246" y="1896890"/>
            <a:ext cx="589679" cy="386059"/>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27" name="TextBox 26">
            <a:extLst>
              <a:ext uri="{FF2B5EF4-FFF2-40B4-BE49-F238E27FC236}">
                <a16:creationId xmlns:a16="http://schemas.microsoft.com/office/drawing/2014/main" id="{8496CD40-8684-0A5F-CD90-EE64FC97B8BB}"/>
              </a:ext>
            </a:extLst>
          </p:cNvPr>
          <p:cNvSpPr txBox="1"/>
          <p:nvPr/>
        </p:nvSpPr>
        <p:spPr>
          <a:xfrm>
            <a:off x="1008810" y="1731715"/>
            <a:ext cx="7621862" cy="5100114"/>
          </a:xfrm>
          <a:prstGeom prst="rect">
            <a:avLst/>
          </a:prstGeom>
          <a:noFill/>
        </p:spPr>
        <p:txBody>
          <a:bodyPr wrap="square" rtlCol="0">
            <a:spAutoFit/>
          </a:bodyPr>
          <a:lstStyle/>
          <a:p>
            <a:pPr>
              <a:lnSpc>
                <a:spcPct val="150000"/>
              </a:lnSpc>
            </a:pPr>
            <a:r>
              <a:rPr lang="en-US" sz="2200" dirty="0"/>
              <a:t>        More efficient &amp; powerful.</a:t>
            </a:r>
          </a:p>
          <a:p>
            <a:pPr>
              <a:lnSpc>
                <a:spcPct val="150000"/>
              </a:lnSpc>
            </a:pPr>
            <a:endParaRPr lang="en-US" sz="2200" dirty="0"/>
          </a:p>
          <a:p>
            <a:pPr>
              <a:lnSpc>
                <a:spcPct val="150000"/>
              </a:lnSpc>
            </a:pPr>
            <a:r>
              <a:rPr lang="en-US" sz="2200" dirty="0"/>
              <a:t>            Extracts complex features in the image.</a:t>
            </a:r>
          </a:p>
          <a:p>
            <a:pPr>
              <a:lnSpc>
                <a:spcPct val="150000"/>
              </a:lnSpc>
            </a:pPr>
            <a:endParaRPr lang="en-US" sz="2200" dirty="0"/>
          </a:p>
          <a:p>
            <a:pPr lvl="1">
              <a:lnSpc>
                <a:spcPct val="150000"/>
              </a:lnSpc>
            </a:pPr>
            <a:r>
              <a:rPr lang="en-US" sz="2200" dirty="0"/>
              <a:t>        Allows the model to detect objects of different sizes.</a:t>
            </a:r>
          </a:p>
          <a:p>
            <a:pPr lvl="1">
              <a:lnSpc>
                <a:spcPct val="150000"/>
              </a:lnSpc>
            </a:pPr>
            <a:endParaRPr lang="en-US" sz="2200" dirty="0"/>
          </a:p>
          <a:p>
            <a:pPr lvl="1">
              <a:lnSpc>
                <a:spcPct val="150000"/>
              </a:lnSpc>
            </a:pPr>
            <a:r>
              <a:rPr lang="en-US" sz="2200" dirty="0"/>
              <a:t>	    Lower number of parameters.</a:t>
            </a:r>
          </a:p>
          <a:p>
            <a:pPr lvl="1">
              <a:lnSpc>
                <a:spcPct val="150000"/>
              </a:lnSpc>
            </a:pPr>
            <a:endParaRPr lang="en-US" sz="2200" dirty="0"/>
          </a:p>
          <a:p>
            <a:pPr>
              <a:lnSpc>
                <a:spcPct val="150000"/>
              </a:lnSpc>
            </a:pPr>
            <a:r>
              <a:rPr lang="en-US" sz="2200" dirty="0"/>
              <a:t>	        Better frame per second.</a:t>
            </a:r>
          </a:p>
          <a:p>
            <a:pPr>
              <a:lnSpc>
                <a:spcPct val="150000"/>
              </a:lnSpc>
            </a:pPr>
            <a:endParaRPr lang="en-US" sz="2200" dirty="0"/>
          </a:p>
        </p:txBody>
      </p:sp>
      <p:sp>
        <p:nvSpPr>
          <p:cNvPr id="3" name="TextBox 2">
            <a:extLst>
              <a:ext uri="{FF2B5EF4-FFF2-40B4-BE49-F238E27FC236}">
                <a16:creationId xmlns:a16="http://schemas.microsoft.com/office/drawing/2014/main" id="{B2B8625C-37AD-BADF-4807-BE407805AAFA}"/>
              </a:ext>
            </a:extLst>
          </p:cNvPr>
          <p:cNvSpPr txBox="1"/>
          <p:nvPr/>
        </p:nvSpPr>
        <p:spPr>
          <a:xfrm>
            <a:off x="3937502" y="743561"/>
            <a:ext cx="570179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YOLO v8 – nano VS YOLO v7 - tiny</a:t>
            </a:r>
          </a:p>
        </p:txBody>
      </p:sp>
      <p:grpSp>
        <p:nvGrpSpPr>
          <p:cNvPr id="5" name="Group 47">
            <a:extLst>
              <a:ext uri="{FF2B5EF4-FFF2-40B4-BE49-F238E27FC236}">
                <a16:creationId xmlns:a16="http://schemas.microsoft.com/office/drawing/2014/main" id="{962C31DE-EA3E-4B59-1E85-331A6580A049}"/>
              </a:ext>
            </a:extLst>
          </p:cNvPr>
          <p:cNvGrpSpPr/>
          <p:nvPr/>
        </p:nvGrpSpPr>
        <p:grpSpPr>
          <a:xfrm rot="16200000">
            <a:off x="1014106" y="2807399"/>
            <a:ext cx="595049" cy="577146"/>
            <a:chOff x="728500" y="2692523"/>
            <a:chExt cx="1219838" cy="505174"/>
          </a:xfrm>
          <a:solidFill>
            <a:srgbClr val="FFC000">
              <a:alpha val="76000"/>
            </a:srgbClr>
          </a:solidFill>
        </p:grpSpPr>
        <p:sp>
          <p:nvSpPr>
            <p:cNvPr id="6" name="Rounded Rectangle 2">
              <a:extLst>
                <a:ext uri="{FF2B5EF4-FFF2-40B4-BE49-F238E27FC236}">
                  <a16:creationId xmlns:a16="http://schemas.microsoft.com/office/drawing/2014/main" id="{14FC4D4C-7D6D-4EA1-8EB2-EAB9920B120D}"/>
                </a:ext>
              </a:extLst>
            </p:cNvPr>
            <p:cNvSpPr/>
            <p:nvPr/>
          </p:nvSpPr>
          <p:spPr>
            <a:xfrm>
              <a:off x="728500" y="2692523"/>
              <a:ext cx="1208833" cy="167259"/>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 name="Isosceles Triangle 6">
              <a:extLst>
                <a:ext uri="{FF2B5EF4-FFF2-40B4-BE49-F238E27FC236}">
                  <a16:creationId xmlns:a16="http://schemas.microsoft.com/office/drawing/2014/main" id="{3B80B1EB-0B03-9191-65B3-1962B3656C92}"/>
                </a:ext>
              </a:extLst>
            </p:cNvPr>
            <p:cNvSpPr/>
            <p:nvPr/>
          </p:nvSpPr>
          <p:spPr>
            <a:xfrm rot="10800000">
              <a:off x="739507" y="2859781"/>
              <a:ext cx="1208831" cy="337916"/>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1" name="Group 47">
            <a:extLst>
              <a:ext uri="{FF2B5EF4-FFF2-40B4-BE49-F238E27FC236}">
                <a16:creationId xmlns:a16="http://schemas.microsoft.com/office/drawing/2014/main" id="{17996BD3-CFB4-20A1-2A62-770D6B62E80D}"/>
              </a:ext>
            </a:extLst>
          </p:cNvPr>
          <p:cNvGrpSpPr/>
          <p:nvPr/>
        </p:nvGrpSpPr>
        <p:grpSpPr>
          <a:xfrm rot="16200000">
            <a:off x="1097597" y="3728173"/>
            <a:ext cx="595049" cy="753068"/>
            <a:chOff x="728501" y="2521865"/>
            <a:chExt cx="1219837" cy="659158"/>
          </a:xfrm>
          <a:solidFill>
            <a:srgbClr val="FFC000">
              <a:alpha val="76000"/>
            </a:srgbClr>
          </a:solidFill>
        </p:grpSpPr>
        <p:sp>
          <p:nvSpPr>
            <p:cNvPr id="12" name="Rounded Rectangle 2">
              <a:extLst>
                <a:ext uri="{FF2B5EF4-FFF2-40B4-BE49-F238E27FC236}">
                  <a16:creationId xmlns:a16="http://schemas.microsoft.com/office/drawing/2014/main" id="{C486D993-115C-CBC6-CC8D-F4D17CC3003A}"/>
                </a:ext>
              </a:extLst>
            </p:cNvPr>
            <p:cNvSpPr/>
            <p:nvPr/>
          </p:nvSpPr>
          <p:spPr>
            <a:xfrm>
              <a:off x="728501" y="2521865"/>
              <a:ext cx="1208834" cy="33791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3" name="Isosceles Triangle 12">
              <a:extLst>
                <a:ext uri="{FF2B5EF4-FFF2-40B4-BE49-F238E27FC236}">
                  <a16:creationId xmlns:a16="http://schemas.microsoft.com/office/drawing/2014/main" id="{0269CF83-8427-6F18-9138-0B8E25070314}"/>
                </a:ext>
              </a:extLst>
            </p:cNvPr>
            <p:cNvSpPr/>
            <p:nvPr/>
          </p:nvSpPr>
          <p:spPr>
            <a:xfrm rot="10800000">
              <a:off x="739507" y="2843107"/>
              <a:ext cx="1208831" cy="337916"/>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4" name="Group 47">
            <a:extLst>
              <a:ext uri="{FF2B5EF4-FFF2-40B4-BE49-F238E27FC236}">
                <a16:creationId xmlns:a16="http://schemas.microsoft.com/office/drawing/2014/main" id="{6C89BC75-9399-288F-0FD0-D34C02430B90}"/>
              </a:ext>
            </a:extLst>
          </p:cNvPr>
          <p:cNvGrpSpPr/>
          <p:nvPr/>
        </p:nvGrpSpPr>
        <p:grpSpPr>
          <a:xfrm rot="16200000">
            <a:off x="1194113" y="4641834"/>
            <a:ext cx="595049" cy="946095"/>
            <a:chOff x="728500" y="2352908"/>
            <a:chExt cx="1219838" cy="828114"/>
          </a:xfrm>
          <a:solidFill>
            <a:srgbClr val="FFC000">
              <a:alpha val="76000"/>
            </a:srgbClr>
          </a:solidFill>
        </p:grpSpPr>
        <p:sp>
          <p:nvSpPr>
            <p:cNvPr id="15" name="Rounded Rectangle 2">
              <a:extLst>
                <a:ext uri="{FF2B5EF4-FFF2-40B4-BE49-F238E27FC236}">
                  <a16:creationId xmlns:a16="http://schemas.microsoft.com/office/drawing/2014/main" id="{6DD172DF-C7E0-7A05-DD44-C38F9A0CD0C5}"/>
                </a:ext>
              </a:extLst>
            </p:cNvPr>
            <p:cNvSpPr/>
            <p:nvPr/>
          </p:nvSpPr>
          <p:spPr>
            <a:xfrm>
              <a:off x="728500" y="2352908"/>
              <a:ext cx="1208835" cy="506874"/>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7" name="Isosceles Triangle 16">
              <a:extLst>
                <a:ext uri="{FF2B5EF4-FFF2-40B4-BE49-F238E27FC236}">
                  <a16:creationId xmlns:a16="http://schemas.microsoft.com/office/drawing/2014/main" id="{6E211AC3-8A37-701A-F76B-D320A8D82ABE}"/>
                </a:ext>
              </a:extLst>
            </p:cNvPr>
            <p:cNvSpPr/>
            <p:nvPr/>
          </p:nvSpPr>
          <p:spPr>
            <a:xfrm rot="10800000">
              <a:off x="739506" y="2843106"/>
              <a:ext cx="1208832" cy="337916"/>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8" name="Group 47">
            <a:extLst>
              <a:ext uri="{FF2B5EF4-FFF2-40B4-BE49-F238E27FC236}">
                <a16:creationId xmlns:a16="http://schemas.microsoft.com/office/drawing/2014/main" id="{66C1E658-7228-AA41-91A4-915DA4FC8BE9}"/>
              </a:ext>
            </a:extLst>
          </p:cNvPr>
          <p:cNvGrpSpPr/>
          <p:nvPr/>
        </p:nvGrpSpPr>
        <p:grpSpPr>
          <a:xfrm rot="16200000">
            <a:off x="1338885" y="5527460"/>
            <a:ext cx="595049" cy="1235640"/>
            <a:chOff x="728501" y="2352908"/>
            <a:chExt cx="1219837" cy="831962"/>
          </a:xfrm>
          <a:solidFill>
            <a:srgbClr val="FFC000">
              <a:alpha val="76000"/>
            </a:srgbClr>
          </a:solidFill>
        </p:grpSpPr>
        <p:sp>
          <p:nvSpPr>
            <p:cNvPr id="19" name="Rounded Rectangle 2">
              <a:extLst>
                <a:ext uri="{FF2B5EF4-FFF2-40B4-BE49-F238E27FC236}">
                  <a16:creationId xmlns:a16="http://schemas.microsoft.com/office/drawing/2014/main" id="{9D871BF8-9A0E-AF2A-F3D9-F3E6A1C20DDE}"/>
                </a:ext>
              </a:extLst>
            </p:cNvPr>
            <p:cNvSpPr/>
            <p:nvPr/>
          </p:nvSpPr>
          <p:spPr>
            <a:xfrm>
              <a:off x="728501" y="2352908"/>
              <a:ext cx="1208837" cy="506874"/>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0" name="Isosceles Triangle 19">
              <a:extLst>
                <a:ext uri="{FF2B5EF4-FFF2-40B4-BE49-F238E27FC236}">
                  <a16:creationId xmlns:a16="http://schemas.microsoft.com/office/drawing/2014/main" id="{72DB3DA4-AE56-CB6A-BFBC-C33C2AB6D5D3}"/>
                </a:ext>
              </a:extLst>
            </p:cNvPr>
            <p:cNvSpPr/>
            <p:nvPr/>
          </p:nvSpPr>
          <p:spPr>
            <a:xfrm rot="10800000">
              <a:off x="739505" y="2846954"/>
              <a:ext cx="1208833" cy="337916"/>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sp>
        <p:nvSpPr>
          <p:cNvPr id="9" name="TextBox 8">
            <a:extLst>
              <a:ext uri="{FF2B5EF4-FFF2-40B4-BE49-F238E27FC236}">
                <a16:creationId xmlns:a16="http://schemas.microsoft.com/office/drawing/2014/main" id="{2E118112-3B12-AECB-B5FF-4D0E70C28A55}"/>
              </a:ext>
            </a:extLst>
          </p:cNvPr>
          <p:cNvSpPr txBox="1"/>
          <p:nvPr/>
        </p:nvSpPr>
        <p:spPr>
          <a:xfrm>
            <a:off x="1008810" y="1757886"/>
            <a:ext cx="7621862" cy="5100114"/>
          </a:xfrm>
          <a:prstGeom prst="rect">
            <a:avLst/>
          </a:prstGeom>
          <a:noFill/>
        </p:spPr>
        <p:txBody>
          <a:bodyPr wrap="square" rtlCol="0">
            <a:spAutoFit/>
          </a:bodyPr>
          <a:lstStyle/>
          <a:p>
            <a:pPr>
              <a:lnSpc>
                <a:spcPct val="150000"/>
              </a:lnSpc>
            </a:pPr>
            <a:r>
              <a:rPr lang="en-US" sz="2200" dirty="0">
                <a:solidFill>
                  <a:schemeClr val="bg1"/>
                </a:solidFill>
              </a:rPr>
              <a:t>1</a:t>
            </a:r>
          </a:p>
          <a:p>
            <a:pPr>
              <a:lnSpc>
                <a:spcPct val="150000"/>
              </a:lnSpc>
            </a:pPr>
            <a:endParaRPr lang="en-US" sz="2200" dirty="0">
              <a:solidFill>
                <a:schemeClr val="bg1"/>
              </a:solidFill>
            </a:endParaRPr>
          </a:p>
          <a:p>
            <a:pPr>
              <a:lnSpc>
                <a:spcPct val="150000"/>
              </a:lnSpc>
            </a:pPr>
            <a:r>
              <a:rPr lang="en-US" sz="2200" dirty="0">
                <a:solidFill>
                  <a:schemeClr val="bg1"/>
                </a:solidFill>
              </a:rPr>
              <a:t> 2</a:t>
            </a:r>
          </a:p>
          <a:p>
            <a:pPr>
              <a:lnSpc>
                <a:spcPct val="150000"/>
              </a:lnSpc>
            </a:pPr>
            <a:endParaRPr lang="en-US" sz="2200" dirty="0">
              <a:solidFill>
                <a:schemeClr val="bg1"/>
              </a:solidFill>
            </a:endParaRPr>
          </a:p>
          <a:p>
            <a:pPr>
              <a:lnSpc>
                <a:spcPct val="150000"/>
              </a:lnSpc>
            </a:pPr>
            <a:r>
              <a:rPr lang="en-US" sz="2200" dirty="0">
                <a:solidFill>
                  <a:schemeClr val="bg1"/>
                </a:solidFill>
              </a:rPr>
              <a:t>  3</a:t>
            </a:r>
          </a:p>
          <a:p>
            <a:pPr>
              <a:lnSpc>
                <a:spcPct val="150000"/>
              </a:lnSpc>
            </a:pPr>
            <a:endParaRPr lang="en-US" sz="2200" dirty="0">
              <a:solidFill>
                <a:schemeClr val="bg1"/>
              </a:solidFill>
            </a:endParaRPr>
          </a:p>
          <a:p>
            <a:pPr>
              <a:lnSpc>
                <a:spcPct val="150000"/>
              </a:lnSpc>
            </a:pPr>
            <a:r>
              <a:rPr lang="en-US" sz="2200" dirty="0">
                <a:solidFill>
                  <a:schemeClr val="bg1"/>
                </a:solidFill>
              </a:rPr>
              <a:t>    4</a:t>
            </a:r>
          </a:p>
          <a:p>
            <a:pPr lvl="1">
              <a:lnSpc>
                <a:spcPct val="150000"/>
              </a:lnSpc>
            </a:pPr>
            <a:endParaRPr lang="en-US" sz="2200" dirty="0">
              <a:solidFill>
                <a:schemeClr val="bg1"/>
              </a:solidFill>
            </a:endParaRPr>
          </a:p>
          <a:p>
            <a:pPr>
              <a:lnSpc>
                <a:spcPct val="150000"/>
              </a:lnSpc>
            </a:pPr>
            <a:r>
              <a:rPr lang="en-US" sz="2200" dirty="0">
                <a:solidFill>
                  <a:schemeClr val="bg1"/>
                </a:solidFill>
              </a:rPr>
              <a:t>     5</a:t>
            </a:r>
          </a:p>
          <a:p>
            <a:pPr>
              <a:lnSpc>
                <a:spcPct val="150000"/>
              </a:lnSpc>
            </a:pPr>
            <a:endParaRPr lang="en-US" sz="2200" dirty="0">
              <a:solidFill>
                <a:schemeClr val="bg1"/>
              </a:solidFill>
            </a:endParaRPr>
          </a:p>
        </p:txBody>
      </p:sp>
    </p:spTree>
    <p:extLst>
      <p:ext uri="{BB962C8B-B14F-4D97-AF65-F5344CB8AC3E}">
        <p14:creationId xmlns:p14="http://schemas.microsoft.com/office/powerpoint/2010/main" val="21246021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grpSp>
        <p:nvGrpSpPr>
          <p:cNvPr id="6" name="Group 47">
            <a:extLst>
              <a:ext uri="{FF2B5EF4-FFF2-40B4-BE49-F238E27FC236}">
                <a16:creationId xmlns:a16="http://schemas.microsoft.com/office/drawing/2014/main" id="{BFE5C56F-2130-FB53-C0C7-8C01CE72361E}"/>
              </a:ext>
            </a:extLst>
          </p:cNvPr>
          <p:cNvGrpSpPr/>
          <p:nvPr/>
        </p:nvGrpSpPr>
        <p:grpSpPr>
          <a:xfrm>
            <a:off x="1585981" y="2741175"/>
            <a:ext cx="1997915" cy="1399214"/>
            <a:chOff x="689443" y="1246789"/>
            <a:chExt cx="1324962" cy="1844939"/>
          </a:xfrm>
          <a:solidFill>
            <a:srgbClr val="FFC000">
              <a:alpha val="76000"/>
            </a:srgbClr>
          </a:solidFill>
        </p:grpSpPr>
        <p:sp>
          <p:nvSpPr>
            <p:cNvPr id="10" name="Rounded Rectangle 2">
              <a:extLst>
                <a:ext uri="{FF2B5EF4-FFF2-40B4-BE49-F238E27FC236}">
                  <a16:creationId xmlns:a16="http://schemas.microsoft.com/office/drawing/2014/main" id="{C9F3DFF1-29DD-EA78-A1C6-636AB6134E0E}"/>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Isosceles Triangle 10">
              <a:extLst>
                <a:ext uri="{FF2B5EF4-FFF2-40B4-BE49-F238E27FC236}">
                  <a16:creationId xmlns:a16="http://schemas.microsoft.com/office/drawing/2014/main" id="{0E166055-3AF3-7E00-AF1F-80036675C7B8}"/>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2" name="Text Placeholder 3">
              <a:extLst>
                <a:ext uri="{FF2B5EF4-FFF2-40B4-BE49-F238E27FC236}">
                  <a16:creationId xmlns:a16="http://schemas.microsoft.com/office/drawing/2014/main" id="{189E925D-9C0E-2AAA-98B4-73402E9E3D98}"/>
                </a:ext>
              </a:extLst>
            </p:cNvPr>
            <p:cNvSpPr txBox="1"/>
            <p:nvPr/>
          </p:nvSpPr>
          <p:spPr>
            <a:xfrm>
              <a:off x="834225" y="1544120"/>
              <a:ext cx="981580" cy="81164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Enhanced Back Bone Network</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4" name="Group 48">
            <a:extLst>
              <a:ext uri="{FF2B5EF4-FFF2-40B4-BE49-F238E27FC236}">
                <a16:creationId xmlns:a16="http://schemas.microsoft.com/office/drawing/2014/main" id="{B6B01301-FD38-CEB2-A33C-E403267010B3}"/>
              </a:ext>
            </a:extLst>
          </p:cNvPr>
          <p:cNvGrpSpPr/>
          <p:nvPr/>
        </p:nvGrpSpPr>
        <p:grpSpPr>
          <a:xfrm rot="10800000">
            <a:off x="2651760" y="3500158"/>
            <a:ext cx="2261886" cy="1408938"/>
            <a:chOff x="663207" y="1246789"/>
            <a:chExt cx="1324962" cy="1844939"/>
          </a:xfrm>
          <a:solidFill>
            <a:srgbClr val="B2D235">
              <a:alpha val="76000"/>
            </a:srgbClr>
          </a:solidFill>
        </p:grpSpPr>
        <p:sp>
          <p:nvSpPr>
            <p:cNvPr id="19" name="Rounded Rectangle 9">
              <a:extLst>
                <a:ext uri="{FF2B5EF4-FFF2-40B4-BE49-F238E27FC236}">
                  <a16:creationId xmlns:a16="http://schemas.microsoft.com/office/drawing/2014/main" id="{39EA9C6A-96C4-D699-1788-81A0B4C4253C}"/>
                </a:ext>
              </a:extLst>
            </p:cNvPr>
            <p:cNvSpPr/>
            <p:nvPr/>
          </p:nvSpPr>
          <p:spPr>
            <a:xfrm>
              <a:off x="663207" y="1246789"/>
              <a:ext cx="1324962" cy="1612996"/>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0" name="Isosceles Triangle 19">
              <a:extLst>
                <a:ext uri="{FF2B5EF4-FFF2-40B4-BE49-F238E27FC236}">
                  <a16:creationId xmlns:a16="http://schemas.microsoft.com/office/drawing/2014/main" id="{BC4B8911-1DA4-2CFB-0AAF-CEAFABD6B220}"/>
                </a:ext>
              </a:extLst>
            </p:cNvPr>
            <p:cNvSpPr/>
            <p:nvPr/>
          </p:nvSpPr>
          <p:spPr>
            <a:xfrm rot="10800000">
              <a:off x="1122392" y="2859785"/>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1" name="Text Placeholder 3">
              <a:extLst>
                <a:ext uri="{FF2B5EF4-FFF2-40B4-BE49-F238E27FC236}">
                  <a16:creationId xmlns:a16="http://schemas.microsoft.com/office/drawing/2014/main" id="{C679844B-B11E-D586-78E8-00C28CD2D638}"/>
                </a:ext>
              </a:extLst>
            </p:cNvPr>
            <p:cNvSpPr txBox="1"/>
            <p:nvPr/>
          </p:nvSpPr>
          <p:spPr>
            <a:xfrm rot="10800000">
              <a:off x="714041" y="1361413"/>
              <a:ext cx="1257620" cy="120905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fontAlgn="base">
                <a:spcBef>
                  <a:spcPct val="20000"/>
                </a:spcBef>
                <a:spcAft>
                  <a:spcPct val="0"/>
                </a:spcAft>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Advanced Data Augmentation Techniques</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49" name="Group 47">
            <a:extLst>
              <a:ext uri="{FF2B5EF4-FFF2-40B4-BE49-F238E27FC236}">
                <a16:creationId xmlns:a16="http://schemas.microsoft.com/office/drawing/2014/main" id="{AA54B78A-5FAB-2BC4-6F05-03AFA0B26B4A}"/>
              </a:ext>
            </a:extLst>
          </p:cNvPr>
          <p:cNvGrpSpPr/>
          <p:nvPr/>
        </p:nvGrpSpPr>
        <p:grpSpPr>
          <a:xfrm>
            <a:off x="4074696" y="2733749"/>
            <a:ext cx="1997915" cy="1399214"/>
            <a:chOff x="689443" y="1246789"/>
            <a:chExt cx="1324962" cy="1844939"/>
          </a:xfrm>
          <a:solidFill>
            <a:srgbClr val="FFC000">
              <a:alpha val="76000"/>
            </a:srgbClr>
          </a:solidFill>
        </p:grpSpPr>
        <p:sp>
          <p:nvSpPr>
            <p:cNvPr id="50" name="Rounded Rectangle 2">
              <a:extLst>
                <a:ext uri="{FF2B5EF4-FFF2-40B4-BE49-F238E27FC236}">
                  <a16:creationId xmlns:a16="http://schemas.microsoft.com/office/drawing/2014/main" id="{1D030042-D57E-0B60-4E84-35D6FFD80389}"/>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1" name="Isosceles Triangle 50">
              <a:extLst>
                <a:ext uri="{FF2B5EF4-FFF2-40B4-BE49-F238E27FC236}">
                  <a16:creationId xmlns:a16="http://schemas.microsoft.com/office/drawing/2014/main" id="{CF4FF939-BF57-D9A8-5402-6A74E25B3B5F}"/>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2" name="Text Placeholder 3">
              <a:extLst>
                <a:ext uri="{FF2B5EF4-FFF2-40B4-BE49-F238E27FC236}">
                  <a16:creationId xmlns:a16="http://schemas.microsoft.com/office/drawing/2014/main" id="{FA504F92-E6F2-906D-6B79-77BA57C9691A}"/>
                </a:ext>
              </a:extLst>
            </p:cNvPr>
            <p:cNvSpPr txBox="1"/>
            <p:nvPr/>
          </p:nvSpPr>
          <p:spPr>
            <a:xfrm>
              <a:off x="833776" y="1553912"/>
              <a:ext cx="981580" cy="81164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Multi-Scale Feature Fusion</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53" name="Group 48">
            <a:extLst>
              <a:ext uri="{FF2B5EF4-FFF2-40B4-BE49-F238E27FC236}">
                <a16:creationId xmlns:a16="http://schemas.microsoft.com/office/drawing/2014/main" id="{4DA4DFF2-A22C-395A-7BE6-DD1ECE0A0101}"/>
              </a:ext>
            </a:extLst>
          </p:cNvPr>
          <p:cNvGrpSpPr/>
          <p:nvPr/>
        </p:nvGrpSpPr>
        <p:grpSpPr>
          <a:xfrm rot="10800000">
            <a:off x="5103902" y="3500158"/>
            <a:ext cx="2261886" cy="1408938"/>
            <a:chOff x="663207" y="1246789"/>
            <a:chExt cx="1324962" cy="1844939"/>
          </a:xfrm>
          <a:solidFill>
            <a:srgbClr val="B2D235">
              <a:alpha val="76000"/>
            </a:srgbClr>
          </a:solidFill>
        </p:grpSpPr>
        <p:sp>
          <p:nvSpPr>
            <p:cNvPr id="54" name="Rounded Rectangle 9">
              <a:extLst>
                <a:ext uri="{FF2B5EF4-FFF2-40B4-BE49-F238E27FC236}">
                  <a16:creationId xmlns:a16="http://schemas.microsoft.com/office/drawing/2014/main" id="{2A119375-AC38-9D0F-C864-C717C4DC2AFC}"/>
                </a:ext>
              </a:extLst>
            </p:cNvPr>
            <p:cNvSpPr/>
            <p:nvPr/>
          </p:nvSpPr>
          <p:spPr>
            <a:xfrm>
              <a:off x="663207" y="1246789"/>
              <a:ext cx="1324962" cy="1612996"/>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5" name="Isosceles Triangle 54">
              <a:extLst>
                <a:ext uri="{FF2B5EF4-FFF2-40B4-BE49-F238E27FC236}">
                  <a16:creationId xmlns:a16="http://schemas.microsoft.com/office/drawing/2014/main" id="{F5E744E8-5E96-2215-5177-634CB0EAB415}"/>
                </a:ext>
              </a:extLst>
            </p:cNvPr>
            <p:cNvSpPr/>
            <p:nvPr/>
          </p:nvSpPr>
          <p:spPr>
            <a:xfrm rot="10800000">
              <a:off x="1122392" y="2859785"/>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6" name="Text Placeholder 3">
              <a:extLst>
                <a:ext uri="{FF2B5EF4-FFF2-40B4-BE49-F238E27FC236}">
                  <a16:creationId xmlns:a16="http://schemas.microsoft.com/office/drawing/2014/main" id="{7F3A83A8-96A3-D47E-89E3-58AE5C23319F}"/>
                </a:ext>
              </a:extLst>
            </p:cNvPr>
            <p:cNvSpPr txBox="1"/>
            <p:nvPr/>
          </p:nvSpPr>
          <p:spPr>
            <a:xfrm rot="10800000">
              <a:off x="835074" y="1562923"/>
              <a:ext cx="1050949" cy="80603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fontAlgn="base">
                <a:spcBef>
                  <a:spcPct val="20000"/>
                </a:spcBef>
                <a:spcAft>
                  <a:spcPct val="0"/>
                </a:spcAft>
                <a:defRPr/>
              </a:pPr>
              <a:r>
                <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Optimized Anchor Boxes</a:t>
              </a:r>
            </a:p>
          </p:txBody>
        </p:sp>
      </p:grpSp>
      <p:grpSp>
        <p:nvGrpSpPr>
          <p:cNvPr id="57" name="Group 47">
            <a:extLst>
              <a:ext uri="{FF2B5EF4-FFF2-40B4-BE49-F238E27FC236}">
                <a16:creationId xmlns:a16="http://schemas.microsoft.com/office/drawing/2014/main" id="{E750615F-2CF9-3FEE-175D-32DB2C028F34}"/>
              </a:ext>
            </a:extLst>
          </p:cNvPr>
          <p:cNvGrpSpPr/>
          <p:nvPr/>
        </p:nvGrpSpPr>
        <p:grpSpPr>
          <a:xfrm>
            <a:off x="6526162" y="2729393"/>
            <a:ext cx="1997915" cy="1399214"/>
            <a:chOff x="689443" y="1246789"/>
            <a:chExt cx="1324962" cy="1844939"/>
          </a:xfrm>
          <a:solidFill>
            <a:srgbClr val="FFC000">
              <a:alpha val="76000"/>
            </a:srgbClr>
          </a:solidFill>
        </p:grpSpPr>
        <p:sp>
          <p:nvSpPr>
            <p:cNvPr id="58" name="Rounded Rectangle 2">
              <a:extLst>
                <a:ext uri="{FF2B5EF4-FFF2-40B4-BE49-F238E27FC236}">
                  <a16:creationId xmlns:a16="http://schemas.microsoft.com/office/drawing/2014/main" id="{2AE48676-2BFB-900C-1E4A-01F8D3EC178A}"/>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9" name="Isosceles Triangle 58">
              <a:extLst>
                <a:ext uri="{FF2B5EF4-FFF2-40B4-BE49-F238E27FC236}">
                  <a16:creationId xmlns:a16="http://schemas.microsoft.com/office/drawing/2014/main" id="{C0483BB3-D161-0527-7363-35CE02C84FA5}"/>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60" name="Text Placeholder 3">
              <a:extLst>
                <a:ext uri="{FF2B5EF4-FFF2-40B4-BE49-F238E27FC236}">
                  <a16:creationId xmlns:a16="http://schemas.microsoft.com/office/drawing/2014/main" id="{EC1D8AF2-A52E-A5F9-F7A2-430321D98879}"/>
                </a:ext>
              </a:extLst>
            </p:cNvPr>
            <p:cNvSpPr txBox="1"/>
            <p:nvPr/>
          </p:nvSpPr>
          <p:spPr>
            <a:xfrm>
              <a:off x="834897" y="1559655"/>
              <a:ext cx="981580" cy="81164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Efficient Model Pruning</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61" name="Group 48">
            <a:extLst>
              <a:ext uri="{FF2B5EF4-FFF2-40B4-BE49-F238E27FC236}">
                <a16:creationId xmlns:a16="http://schemas.microsoft.com/office/drawing/2014/main" id="{71808ADB-6BBC-2F32-A883-08EFB40A2030}"/>
              </a:ext>
            </a:extLst>
          </p:cNvPr>
          <p:cNvGrpSpPr/>
          <p:nvPr/>
        </p:nvGrpSpPr>
        <p:grpSpPr>
          <a:xfrm rot="10800000">
            <a:off x="7581493" y="3495802"/>
            <a:ext cx="2261886" cy="1408938"/>
            <a:chOff x="663207" y="1246789"/>
            <a:chExt cx="1324962" cy="1844939"/>
          </a:xfrm>
          <a:solidFill>
            <a:srgbClr val="B2D235">
              <a:alpha val="76000"/>
            </a:srgbClr>
          </a:solidFill>
        </p:grpSpPr>
        <p:sp>
          <p:nvSpPr>
            <p:cNvPr id="62" name="Rounded Rectangle 9">
              <a:extLst>
                <a:ext uri="{FF2B5EF4-FFF2-40B4-BE49-F238E27FC236}">
                  <a16:creationId xmlns:a16="http://schemas.microsoft.com/office/drawing/2014/main" id="{7057B01C-A9D2-595D-843D-F4C6B02616D3}"/>
                </a:ext>
              </a:extLst>
            </p:cNvPr>
            <p:cNvSpPr/>
            <p:nvPr/>
          </p:nvSpPr>
          <p:spPr>
            <a:xfrm>
              <a:off x="663207" y="1246789"/>
              <a:ext cx="1324962" cy="1612996"/>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63" name="Isosceles Triangle 62">
              <a:extLst>
                <a:ext uri="{FF2B5EF4-FFF2-40B4-BE49-F238E27FC236}">
                  <a16:creationId xmlns:a16="http://schemas.microsoft.com/office/drawing/2014/main" id="{6D395594-441F-C055-5416-1AE03341B82F}"/>
                </a:ext>
              </a:extLst>
            </p:cNvPr>
            <p:cNvSpPr/>
            <p:nvPr/>
          </p:nvSpPr>
          <p:spPr>
            <a:xfrm rot="10800000">
              <a:off x="1122392" y="2859785"/>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64" name="Text Placeholder 3">
              <a:extLst>
                <a:ext uri="{FF2B5EF4-FFF2-40B4-BE49-F238E27FC236}">
                  <a16:creationId xmlns:a16="http://schemas.microsoft.com/office/drawing/2014/main" id="{17EC7902-0F6C-46EA-B5DE-46CE2556E102}"/>
                </a:ext>
              </a:extLst>
            </p:cNvPr>
            <p:cNvSpPr txBox="1"/>
            <p:nvPr/>
          </p:nvSpPr>
          <p:spPr>
            <a:xfrm rot="10800000">
              <a:off x="740521" y="1584113"/>
              <a:ext cx="1170334" cy="80603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fontAlgn="base">
                <a:spcBef>
                  <a:spcPct val="20000"/>
                </a:spcBef>
                <a:spcAft>
                  <a:spcPct val="0"/>
                </a:spcAft>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Improved Training Techniques</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69" name="Group 47">
            <a:extLst>
              <a:ext uri="{FF2B5EF4-FFF2-40B4-BE49-F238E27FC236}">
                <a16:creationId xmlns:a16="http://schemas.microsoft.com/office/drawing/2014/main" id="{11D449F6-CA98-19F6-E47F-3376CD01CF66}"/>
              </a:ext>
            </a:extLst>
          </p:cNvPr>
          <p:cNvGrpSpPr/>
          <p:nvPr/>
        </p:nvGrpSpPr>
        <p:grpSpPr>
          <a:xfrm>
            <a:off x="8990691" y="2738100"/>
            <a:ext cx="1997915" cy="1399214"/>
            <a:chOff x="689443" y="1246789"/>
            <a:chExt cx="1324962" cy="1844939"/>
          </a:xfrm>
          <a:solidFill>
            <a:srgbClr val="FFC000">
              <a:alpha val="76000"/>
            </a:srgbClr>
          </a:solidFill>
        </p:grpSpPr>
        <p:sp>
          <p:nvSpPr>
            <p:cNvPr id="70" name="Rounded Rectangle 2">
              <a:extLst>
                <a:ext uri="{FF2B5EF4-FFF2-40B4-BE49-F238E27FC236}">
                  <a16:creationId xmlns:a16="http://schemas.microsoft.com/office/drawing/2014/main" id="{AA263E49-C7B0-7ECD-820C-47F89D955C39}"/>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1" name="Isosceles Triangle 70">
              <a:extLst>
                <a:ext uri="{FF2B5EF4-FFF2-40B4-BE49-F238E27FC236}">
                  <a16:creationId xmlns:a16="http://schemas.microsoft.com/office/drawing/2014/main" id="{3967769E-99D8-1085-890F-65B8223D5BEF}"/>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2" name="Text Placeholder 3">
              <a:extLst>
                <a:ext uri="{FF2B5EF4-FFF2-40B4-BE49-F238E27FC236}">
                  <a16:creationId xmlns:a16="http://schemas.microsoft.com/office/drawing/2014/main" id="{486F9443-29AB-2DC2-DF49-A2B7488C3E02}"/>
                </a:ext>
              </a:extLst>
            </p:cNvPr>
            <p:cNvSpPr txBox="1"/>
            <p:nvPr/>
          </p:nvSpPr>
          <p:spPr>
            <a:xfrm>
              <a:off x="834225" y="1444555"/>
              <a:ext cx="981580" cy="121746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Real-Time Inference on Edge Devices</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sp>
        <p:nvSpPr>
          <p:cNvPr id="73" name="椭圆 32">
            <a:extLst>
              <a:ext uri="{FF2B5EF4-FFF2-40B4-BE49-F238E27FC236}">
                <a16:creationId xmlns:a16="http://schemas.microsoft.com/office/drawing/2014/main" id="{D8C996FF-DE80-8C88-64F5-499E72110570}"/>
              </a:ext>
            </a:extLst>
          </p:cNvPr>
          <p:cNvSpPr/>
          <p:nvPr/>
        </p:nvSpPr>
        <p:spPr>
          <a:xfrm>
            <a:off x="2398060" y="2237816"/>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74" name="Text Placeholder 3">
            <a:extLst>
              <a:ext uri="{FF2B5EF4-FFF2-40B4-BE49-F238E27FC236}">
                <a16:creationId xmlns:a16="http://schemas.microsoft.com/office/drawing/2014/main" id="{9C21650E-323A-7A0E-0012-16BDD6B78160}"/>
              </a:ext>
            </a:extLst>
          </p:cNvPr>
          <p:cNvSpPr txBox="1"/>
          <p:nvPr/>
        </p:nvSpPr>
        <p:spPr>
          <a:xfrm>
            <a:off x="1831811" y="2253760"/>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6" name="椭圆 32">
            <a:extLst>
              <a:ext uri="{FF2B5EF4-FFF2-40B4-BE49-F238E27FC236}">
                <a16:creationId xmlns:a16="http://schemas.microsoft.com/office/drawing/2014/main" id="{0F383198-0525-7CE9-2FF9-9809E8B7BD53}"/>
              </a:ext>
            </a:extLst>
          </p:cNvPr>
          <p:cNvSpPr/>
          <p:nvPr/>
        </p:nvSpPr>
        <p:spPr>
          <a:xfrm>
            <a:off x="4875651" y="2233460"/>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77" name="Text Placeholder 3">
            <a:extLst>
              <a:ext uri="{FF2B5EF4-FFF2-40B4-BE49-F238E27FC236}">
                <a16:creationId xmlns:a16="http://schemas.microsoft.com/office/drawing/2014/main" id="{23B1DB6E-7988-8A8C-C556-89DCF2799764}"/>
              </a:ext>
            </a:extLst>
          </p:cNvPr>
          <p:cNvSpPr txBox="1"/>
          <p:nvPr/>
        </p:nvSpPr>
        <p:spPr>
          <a:xfrm>
            <a:off x="4309402" y="2249404"/>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3</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8" name="椭圆 32">
            <a:extLst>
              <a:ext uri="{FF2B5EF4-FFF2-40B4-BE49-F238E27FC236}">
                <a16:creationId xmlns:a16="http://schemas.microsoft.com/office/drawing/2014/main" id="{2B8B4952-0B9A-F257-4385-305020D22E1D}"/>
              </a:ext>
            </a:extLst>
          </p:cNvPr>
          <p:cNvSpPr/>
          <p:nvPr/>
        </p:nvSpPr>
        <p:spPr>
          <a:xfrm>
            <a:off x="7357603" y="2233460"/>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79" name="Text Placeholder 3">
            <a:extLst>
              <a:ext uri="{FF2B5EF4-FFF2-40B4-BE49-F238E27FC236}">
                <a16:creationId xmlns:a16="http://schemas.microsoft.com/office/drawing/2014/main" id="{74A5EBF9-FBC7-CCBE-FF81-0C3233ADE160}"/>
              </a:ext>
            </a:extLst>
          </p:cNvPr>
          <p:cNvSpPr txBox="1"/>
          <p:nvPr/>
        </p:nvSpPr>
        <p:spPr>
          <a:xfrm>
            <a:off x="6791354" y="2249404"/>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5</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0" name="椭圆 32">
            <a:extLst>
              <a:ext uri="{FF2B5EF4-FFF2-40B4-BE49-F238E27FC236}">
                <a16:creationId xmlns:a16="http://schemas.microsoft.com/office/drawing/2014/main" id="{50CA16C2-1D8D-5F02-C20B-EFAA12E2F073}"/>
              </a:ext>
            </a:extLst>
          </p:cNvPr>
          <p:cNvSpPr/>
          <p:nvPr/>
        </p:nvSpPr>
        <p:spPr>
          <a:xfrm>
            <a:off x="9813429" y="2233460"/>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81" name="Text Placeholder 3">
            <a:extLst>
              <a:ext uri="{FF2B5EF4-FFF2-40B4-BE49-F238E27FC236}">
                <a16:creationId xmlns:a16="http://schemas.microsoft.com/office/drawing/2014/main" id="{27B0563E-1F8A-5525-8AB3-70EE7643381B}"/>
              </a:ext>
            </a:extLst>
          </p:cNvPr>
          <p:cNvSpPr txBox="1"/>
          <p:nvPr/>
        </p:nvSpPr>
        <p:spPr>
          <a:xfrm>
            <a:off x="9247180" y="2249404"/>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7</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2" name="椭圆 36">
            <a:extLst>
              <a:ext uri="{FF2B5EF4-FFF2-40B4-BE49-F238E27FC236}">
                <a16:creationId xmlns:a16="http://schemas.microsoft.com/office/drawing/2014/main" id="{2ADE3B1C-6616-A97D-8C77-1B096A2429D6}"/>
              </a:ext>
            </a:extLst>
          </p:cNvPr>
          <p:cNvSpPr/>
          <p:nvPr/>
        </p:nvSpPr>
        <p:spPr>
          <a:xfrm flipV="1">
            <a:off x="3565791" y="5086226"/>
            <a:ext cx="375223" cy="375222"/>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83" name="Text Placeholder 3">
            <a:extLst>
              <a:ext uri="{FF2B5EF4-FFF2-40B4-BE49-F238E27FC236}">
                <a16:creationId xmlns:a16="http://schemas.microsoft.com/office/drawing/2014/main" id="{CEF9E371-0805-E7FC-7D20-1F492B672779}"/>
              </a:ext>
            </a:extLst>
          </p:cNvPr>
          <p:cNvSpPr txBox="1"/>
          <p:nvPr/>
        </p:nvSpPr>
        <p:spPr>
          <a:xfrm>
            <a:off x="3013338" y="5109823"/>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5" name="椭圆 36">
            <a:extLst>
              <a:ext uri="{FF2B5EF4-FFF2-40B4-BE49-F238E27FC236}">
                <a16:creationId xmlns:a16="http://schemas.microsoft.com/office/drawing/2014/main" id="{3D34EA64-2CA2-7607-D2D8-AB346594E952}"/>
              </a:ext>
            </a:extLst>
          </p:cNvPr>
          <p:cNvSpPr/>
          <p:nvPr/>
        </p:nvSpPr>
        <p:spPr>
          <a:xfrm flipV="1">
            <a:off x="5995486" y="5081261"/>
            <a:ext cx="375223" cy="375222"/>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86" name="Text Placeholder 3">
            <a:extLst>
              <a:ext uri="{FF2B5EF4-FFF2-40B4-BE49-F238E27FC236}">
                <a16:creationId xmlns:a16="http://schemas.microsoft.com/office/drawing/2014/main" id="{A6B5F74D-16FE-FC49-8B69-B478BFC7EDC0}"/>
              </a:ext>
            </a:extLst>
          </p:cNvPr>
          <p:cNvSpPr txBox="1"/>
          <p:nvPr/>
        </p:nvSpPr>
        <p:spPr>
          <a:xfrm>
            <a:off x="5443033" y="5095164"/>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4</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7" name="椭圆 36">
            <a:extLst>
              <a:ext uri="{FF2B5EF4-FFF2-40B4-BE49-F238E27FC236}">
                <a16:creationId xmlns:a16="http://schemas.microsoft.com/office/drawing/2014/main" id="{5BFCF423-B624-927B-D497-75F31E7389F2}"/>
              </a:ext>
            </a:extLst>
          </p:cNvPr>
          <p:cNvSpPr/>
          <p:nvPr/>
        </p:nvSpPr>
        <p:spPr>
          <a:xfrm flipV="1">
            <a:off x="8516624" y="5061873"/>
            <a:ext cx="375223" cy="375222"/>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88" name="Text Placeholder 3">
            <a:extLst>
              <a:ext uri="{FF2B5EF4-FFF2-40B4-BE49-F238E27FC236}">
                <a16:creationId xmlns:a16="http://schemas.microsoft.com/office/drawing/2014/main" id="{2AA48A06-CF83-D129-F066-92E120155448}"/>
              </a:ext>
            </a:extLst>
          </p:cNvPr>
          <p:cNvSpPr txBox="1"/>
          <p:nvPr/>
        </p:nvSpPr>
        <p:spPr>
          <a:xfrm>
            <a:off x="7964171" y="5085470"/>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6</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 name="TextBox 2">
            <a:extLst>
              <a:ext uri="{FF2B5EF4-FFF2-40B4-BE49-F238E27FC236}">
                <a16:creationId xmlns:a16="http://schemas.microsoft.com/office/drawing/2014/main" id="{C60AD251-5852-B396-015F-34EA3CBE39DF}"/>
              </a:ext>
            </a:extLst>
          </p:cNvPr>
          <p:cNvSpPr txBox="1"/>
          <p:nvPr/>
        </p:nvSpPr>
        <p:spPr>
          <a:xfrm>
            <a:off x="3937502" y="743561"/>
            <a:ext cx="570179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YOLO v8 – nano Features</a:t>
            </a:r>
          </a:p>
        </p:txBody>
      </p:sp>
    </p:spTree>
    <p:extLst>
      <p:ext uri="{BB962C8B-B14F-4D97-AF65-F5344CB8AC3E}">
        <p14:creationId xmlns:p14="http://schemas.microsoft.com/office/powerpoint/2010/main" val="304771972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anim calcmode="lin" valueType="num">
                                      <p:cBhvr>
                                        <p:cTn id="13" dur="1000" fill="hold"/>
                                        <p:tgtEl>
                                          <p:spTgt spid="74"/>
                                        </p:tgtEl>
                                        <p:attrNameLst>
                                          <p:attrName>ppt_x</p:attrName>
                                        </p:attrNameLst>
                                      </p:cBhvr>
                                      <p:tavLst>
                                        <p:tav tm="0">
                                          <p:val>
                                            <p:strVal val="#ppt_x"/>
                                          </p:val>
                                        </p:tav>
                                        <p:tav tm="100000">
                                          <p:val>
                                            <p:strVal val="#ppt_x"/>
                                          </p:val>
                                        </p:tav>
                                      </p:tavLst>
                                    </p:anim>
                                    <p:anim calcmode="lin" valueType="num">
                                      <p:cBhvr>
                                        <p:cTn id="14" dur="1000" fill="hold"/>
                                        <p:tgtEl>
                                          <p:spTgt spid="7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000"/>
                                        <p:tgtEl>
                                          <p:spTgt spid="77"/>
                                        </p:tgtEl>
                                      </p:cBhvr>
                                    </p:animEffect>
                                    <p:anim calcmode="lin" valueType="num">
                                      <p:cBhvr>
                                        <p:cTn id="23" dur="1000" fill="hold"/>
                                        <p:tgtEl>
                                          <p:spTgt spid="77"/>
                                        </p:tgtEl>
                                        <p:attrNameLst>
                                          <p:attrName>ppt_x</p:attrName>
                                        </p:attrNameLst>
                                      </p:cBhvr>
                                      <p:tavLst>
                                        <p:tav tm="0">
                                          <p:val>
                                            <p:strVal val="#ppt_x"/>
                                          </p:val>
                                        </p:tav>
                                        <p:tav tm="100000">
                                          <p:val>
                                            <p:strVal val="#ppt_x"/>
                                          </p:val>
                                        </p:tav>
                                      </p:tavLst>
                                    </p:anim>
                                    <p:anim calcmode="lin" valueType="num">
                                      <p:cBhvr>
                                        <p:cTn id="24" dur="1000" fill="hold"/>
                                        <p:tgtEl>
                                          <p:spTgt spid="7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1000"/>
                                        <p:tgtEl>
                                          <p:spTgt spid="78"/>
                                        </p:tgtEl>
                                      </p:cBhvr>
                                    </p:animEffect>
                                    <p:anim calcmode="lin" valueType="num">
                                      <p:cBhvr>
                                        <p:cTn id="28" dur="1000" fill="hold"/>
                                        <p:tgtEl>
                                          <p:spTgt spid="78"/>
                                        </p:tgtEl>
                                        <p:attrNameLst>
                                          <p:attrName>ppt_x</p:attrName>
                                        </p:attrNameLst>
                                      </p:cBhvr>
                                      <p:tavLst>
                                        <p:tav tm="0">
                                          <p:val>
                                            <p:strVal val="#ppt_x"/>
                                          </p:val>
                                        </p:tav>
                                        <p:tav tm="100000">
                                          <p:val>
                                            <p:strVal val="#ppt_x"/>
                                          </p:val>
                                        </p:tav>
                                      </p:tavLst>
                                    </p:anim>
                                    <p:anim calcmode="lin" valueType="num">
                                      <p:cBhvr>
                                        <p:cTn id="29" dur="1000" fill="hold"/>
                                        <p:tgtEl>
                                          <p:spTgt spid="78"/>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1000"/>
                                        <p:tgtEl>
                                          <p:spTgt spid="79"/>
                                        </p:tgtEl>
                                      </p:cBhvr>
                                    </p:animEffect>
                                    <p:anim calcmode="lin" valueType="num">
                                      <p:cBhvr>
                                        <p:cTn id="33" dur="1000" fill="hold"/>
                                        <p:tgtEl>
                                          <p:spTgt spid="79"/>
                                        </p:tgtEl>
                                        <p:attrNameLst>
                                          <p:attrName>ppt_x</p:attrName>
                                        </p:attrNameLst>
                                      </p:cBhvr>
                                      <p:tavLst>
                                        <p:tav tm="0">
                                          <p:val>
                                            <p:strVal val="#ppt_x"/>
                                          </p:val>
                                        </p:tav>
                                        <p:tav tm="100000">
                                          <p:val>
                                            <p:strVal val="#ppt_x"/>
                                          </p:val>
                                        </p:tav>
                                      </p:tavLst>
                                    </p:anim>
                                    <p:anim calcmode="lin" valueType="num">
                                      <p:cBhvr>
                                        <p:cTn id="34" dur="1000" fill="hold"/>
                                        <p:tgtEl>
                                          <p:spTgt spid="7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1000"/>
                                        <p:tgtEl>
                                          <p:spTgt spid="80"/>
                                        </p:tgtEl>
                                      </p:cBhvr>
                                    </p:animEffect>
                                    <p:anim calcmode="lin" valueType="num">
                                      <p:cBhvr>
                                        <p:cTn id="38" dur="1000" fill="hold"/>
                                        <p:tgtEl>
                                          <p:spTgt spid="80"/>
                                        </p:tgtEl>
                                        <p:attrNameLst>
                                          <p:attrName>ppt_x</p:attrName>
                                        </p:attrNameLst>
                                      </p:cBhvr>
                                      <p:tavLst>
                                        <p:tav tm="0">
                                          <p:val>
                                            <p:strVal val="#ppt_x"/>
                                          </p:val>
                                        </p:tav>
                                        <p:tav tm="100000">
                                          <p:val>
                                            <p:strVal val="#ppt_x"/>
                                          </p:val>
                                        </p:tav>
                                      </p:tavLst>
                                    </p:anim>
                                    <p:anim calcmode="lin" valueType="num">
                                      <p:cBhvr>
                                        <p:cTn id="39" dur="1000" fill="hold"/>
                                        <p:tgtEl>
                                          <p:spTgt spid="8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1000"/>
                                        <p:tgtEl>
                                          <p:spTgt spid="81"/>
                                        </p:tgtEl>
                                      </p:cBhvr>
                                    </p:animEffect>
                                    <p:anim calcmode="lin" valueType="num">
                                      <p:cBhvr>
                                        <p:cTn id="43" dur="1000" fill="hold"/>
                                        <p:tgtEl>
                                          <p:spTgt spid="81"/>
                                        </p:tgtEl>
                                        <p:attrNameLst>
                                          <p:attrName>ppt_x</p:attrName>
                                        </p:attrNameLst>
                                      </p:cBhvr>
                                      <p:tavLst>
                                        <p:tav tm="0">
                                          <p:val>
                                            <p:strVal val="#ppt_x"/>
                                          </p:val>
                                        </p:tav>
                                        <p:tav tm="100000">
                                          <p:val>
                                            <p:strVal val="#ppt_x"/>
                                          </p:val>
                                        </p:tav>
                                      </p:tavLst>
                                    </p:anim>
                                    <p:anim calcmode="lin" valueType="num">
                                      <p:cBhvr>
                                        <p:cTn id="44" dur="1000" fill="hold"/>
                                        <p:tgtEl>
                                          <p:spTgt spid="81"/>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anim calcmode="lin" valueType="num">
                                      <p:cBhvr>
                                        <p:cTn id="58" dur="1000" fill="hold"/>
                                        <p:tgtEl>
                                          <p:spTgt spid="49"/>
                                        </p:tgtEl>
                                        <p:attrNameLst>
                                          <p:attrName>ppt_x</p:attrName>
                                        </p:attrNameLst>
                                      </p:cBhvr>
                                      <p:tavLst>
                                        <p:tav tm="0">
                                          <p:val>
                                            <p:strVal val="#ppt_x"/>
                                          </p:val>
                                        </p:tav>
                                        <p:tav tm="100000">
                                          <p:val>
                                            <p:strVal val="#ppt_x"/>
                                          </p:val>
                                        </p:tav>
                                      </p:tavLst>
                                    </p:anim>
                                    <p:anim calcmode="lin" valueType="num">
                                      <p:cBhvr>
                                        <p:cTn id="59" dur="1000" fill="hold"/>
                                        <p:tgtEl>
                                          <p:spTgt spid="49"/>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1000"/>
                                        <p:tgtEl>
                                          <p:spTgt spid="61"/>
                                        </p:tgtEl>
                                      </p:cBhvr>
                                    </p:animEffect>
                                    <p:anim calcmode="lin" valueType="num">
                                      <p:cBhvr>
                                        <p:cTn id="68" dur="1000" fill="hold"/>
                                        <p:tgtEl>
                                          <p:spTgt spid="61"/>
                                        </p:tgtEl>
                                        <p:attrNameLst>
                                          <p:attrName>ppt_x</p:attrName>
                                        </p:attrNameLst>
                                      </p:cBhvr>
                                      <p:tavLst>
                                        <p:tav tm="0">
                                          <p:val>
                                            <p:strVal val="#ppt_x"/>
                                          </p:val>
                                        </p:tav>
                                        <p:tav tm="100000">
                                          <p:val>
                                            <p:strVal val="#ppt_x"/>
                                          </p:val>
                                        </p:tav>
                                      </p:tavLst>
                                    </p:anim>
                                    <p:anim calcmode="lin" valueType="num">
                                      <p:cBhvr>
                                        <p:cTn id="69" dur="1000" fill="hold"/>
                                        <p:tgtEl>
                                          <p:spTgt spid="6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1000"/>
                                        <p:tgtEl>
                                          <p:spTgt spid="88"/>
                                        </p:tgtEl>
                                      </p:cBhvr>
                                    </p:animEffect>
                                    <p:anim calcmode="lin" valueType="num">
                                      <p:cBhvr>
                                        <p:cTn id="73" dur="1000" fill="hold"/>
                                        <p:tgtEl>
                                          <p:spTgt spid="88"/>
                                        </p:tgtEl>
                                        <p:attrNameLst>
                                          <p:attrName>ppt_x</p:attrName>
                                        </p:attrNameLst>
                                      </p:cBhvr>
                                      <p:tavLst>
                                        <p:tav tm="0">
                                          <p:val>
                                            <p:strVal val="#ppt_x"/>
                                          </p:val>
                                        </p:tav>
                                        <p:tav tm="100000">
                                          <p:val>
                                            <p:strVal val="#ppt_x"/>
                                          </p:val>
                                        </p:tav>
                                      </p:tavLst>
                                    </p:anim>
                                    <p:anim calcmode="lin" valueType="num">
                                      <p:cBhvr>
                                        <p:cTn id="74" dur="1000" fill="hold"/>
                                        <p:tgtEl>
                                          <p:spTgt spid="8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1000"/>
                                        <p:tgtEl>
                                          <p:spTgt spid="53"/>
                                        </p:tgtEl>
                                      </p:cBhvr>
                                    </p:animEffect>
                                    <p:anim calcmode="lin" valueType="num">
                                      <p:cBhvr>
                                        <p:cTn id="78" dur="1000" fill="hold"/>
                                        <p:tgtEl>
                                          <p:spTgt spid="53"/>
                                        </p:tgtEl>
                                        <p:attrNameLst>
                                          <p:attrName>ppt_x</p:attrName>
                                        </p:attrNameLst>
                                      </p:cBhvr>
                                      <p:tavLst>
                                        <p:tav tm="0">
                                          <p:val>
                                            <p:strVal val="#ppt_x"/>
                                          </p:val>
                                        </p:tav>
                                        <p:tav tm="100000">
                                          <p:val>
                                            <p:strVal val="#ppt_x"/>
                                          </p:val>
                                        </p:tav>
                                      </p:tavLst>
                                    </p:anim>
                                    <p:anim calcmode="lin" valueType="num">
                                      <p:cBhvr>
                                        <p:cTn id="79" dur="1000" fill="hold"/>
                                        <p:tgtEl>
                                          <p:spTgt spid="5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1000"/>
                                        <p:tgtEl>
                                          <p:spTgt spid="86"/>
                                        </p:tgtEl>
                                      </p:cBhvr>
                                    </p:animEffect>
                                    <p:anim calcmode="lin" valueType="num">
                                      <p:cBhvr>
                                        <p:cTn id="83" dur="1000" fill="hold"/>
                                        <p:tgtEl>
                                          <p:spTgt spid="86"/>
                                        </p:tgtEl>
                                        <p:attrNameLst>
                                          <p:attrName>ppt_x</p:attrName>
                                        </p:attrNameLst>
                                      </p:cBhvr>
                                      <p:tavLst>
                                        <p:tav tm="0">
                                          <p:val>
                                            <p:strVal val="#ppt_x"/>
                                          </p:val>
                                        </p:tav>
                                        <p:tav tm="100000">
                                          <p:val>
                                            <p:strVal val="#ppt_x"/>
                                          </p:val>
                                        </p:tav>
                                      </p:tavLst>
                                    </p:anim>
                                    <p:anim calcmode="lin" valueType="num">
                                      <p:cBhvr>
                                        <p:cTn id="84" dur="1000" fill="hold"/>
                                        <p:tgtEl>
                                          <p:spTgt spid="8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fade">
                                      <p:cBhvr>
                                        <p:cTn id="87" dur="1000"/>
                                        <p:tgtEl>
                                          <p:spTgt spid="83"/>
                                        </p:tgtEl>
                                      </p:cBhvr>
                                    </p:animEffect>
                                    <p:anim calcmode="lin" valueType="num">
                                      <p:cBhvr>
                                        <p:cTn id="88" dur="1000" fill="hold"/>
                                        <p:tgtEl>
                                          <p:spTgt spid="83"/>
                                        </p:tgtEl>
                                        <p:attrNameLst>
                                          <p:attrName>ppt_x</p:attrName>
                                        </p:attrNameLst>
                                      </p:cBhvr>
                                      <p:tavLst>
                                        <p:tav tm="0">
                                          <p:val>
                                            <p:strVal val="#ppt_x"/>
                                          </p:val>
                                        </p:tav>
                                        <p:tav tm="100000">
                                          <p:val>
                                            <p:strVal val="#ppt_x"/>
                                          </p:val>
                                        </p:tav>
                                      </p:tavLst>
                                    </p:anim>
                                    <p:anim calcmode="lin" valueType="num">
                                      <p:cBhvr>
                                        <p:cTn id="89" dur="1000" fill="hold"/>
                                        <p:tgtEl>
                                          <p:spTgt spid="83"/>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fade">
                                      <p:cBhvr>
                                        <p:cTn id="97" dur="1000"/>
                                        <p:tgtEl>
                                          <p:spTgt spid="82"/>
                                        </p:tgtEl>
                                      </p:cBhvr>
                                    </p:animEffect>
                                    <p:anim calcmode="lin" valueType="num">
                                      <p:cBhvr>
                                        <p:cTn id="98" dur="1000" fill="hold"/>
                                        <p:tgtEl>
                                          <p:spTgt spid="82"/>
                                        </p:tgtEl>
                                        <p:attrNameLst>
                                          <p:attrName>ppt_x</p:attrName>
                                        </p:attrNameLst>
                                      </p:cBhvr>
                                      <p:tavLst>
                                        <p:tav tm="0">
                                          <p:val>
                                            <p:strVal val="#ppt_x"/>
                                          </p:val>
                                        </p:tav>
                                        <p:tav tm="100000">
                                          <p:val>
                                            <p:strVal val="#ppt_x"/>
                                          </p:val>
                                        </p:tav>
                                      </p:tavLst>
                                    </p:anim>
                                    <p:anim calcmode="lin" valueType="num">
                                      <p:cBhvr>
                                        <p:cTn id="99" dur="1000" fill="hold"/>
                                        <p:tgtEl>
                                          <p:spTgt spid="8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fade">
                                      <p:cBhvr>
                                        <p:cTn id="102" dur="1000"/>
                                        <p:tgtEl>
                                          <p:spTgt spid="85"/>
                                        </p:tgtEl>
                                      </p:cBhvr>
                                    </p:animEffect>
                                    <p:anim calcmode="lin" valueType="num">
                                      <p:cBhvr>
                                        <p:cTn id="103" dur="1000" fill="hold"/>
                                        <p:tgtEl>
                                          <p:spTgt spid="85"/>
                                        </p:tgtEl>
                                        <p:attrNameLst>
                                          <p:attrName>ppt_x</p:attrName>
                                        </p:attrNameLst>
                                      </p:cBhvr>
                                      <p:tavLst>
                                        <p:tav tm="0">
                                          <p:val>
                                            <p:strVal val="#ppt_x"/>
                                          </p:val>
                                        </p:tav>
                                        <p:tav tm="100000">
                                          <p:val>
                                            <p:strVal val="#ppt_x"/>
                                          </p:val>
                                        </p:tav>
                                      </p:tavLst>
                                    </p:anim>
                                    <p:anim calcmode="lin" valueType="num">
                                      <p:cBhvr>
                                        <p:cTn id="104" dur="1000" fill="hold"/>
                                        <p:tgtEl>
                                          <p:spTgt spid="8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1000"/>
                                        <p:tgtEl>
                                          <p:spTgt spid="87"/>
                                        </p:tgtEl>
                                      </p:cBhvr>
                                    </p:animEffect>
                                    <p:anim calcmode="lin" valueType="num">
                                      <p:cBhvr>
                                        <p:cTn id="108" dur="1000" fill="hold"/>
                                        <p:tgtEl>
                                          <p:spTgt spid="87"/>
                                        </p:tgtEl>
                                        <p:attrNameLst>
                                          <p:attrName>ppt_x</p:attrName>
                                        </p:attrNameLst>
                                      </p:cBhvr>
                                      <p:tavLst>
                                        <p:tav tm="0">
                                          <p:val>
                                            <p:strVal val="#ppt_x"/>
                                          </p:val>
                                        </p:tav>
                                        <p:tav tm="100000">
                                          <p:val>
                                            <p:strVal val="#ppt_x"/>
                                          </p:val>
                                        </p:tav>
                                      </p:tavLst>
                                    </p:anim>
                                    <p:anim calcmode="lin" valueType="num">
                                      <p:cBhvr>
                                        <p:cTn id="10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6" grpId="0" animBg="1"/>
      <p:bldP spid="77" grpId="0"/>
      <p:bldP spid="78" grpId="0" animBg="1"/>
      <p:bldP spid="79" grpId="0"/>
      <p:bldP spid="80" grpId="0" animBg="1"/>
      <p:bldP spid="81" grpId="0"/>
      <p:bldP spid="82" grpId="0" animBg="1"/>
      <p:bldP spid="83" grpId="0"/>
      <p:bldP spid="85" grpId="0" animBg="1"/>
      <p:bldP spid="86" grpId="0"/>
      <p:bldP spid="87" grpId="0" animBg="1"/>
      <p:bldP spid="8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TextBox 4">
            <a:extLst>
              <a:ext uri="{FF2B5EF4-FFF2-40B4-BE49-F238E27FC236}">
                <a16:creationId xmlns:a16="http://schemas.microsoft.com/office/drawing/2014/main" id="{1333266C-4642-8777-3086-48CD015D0C4F}"/>
              </a:ext>
            </a:extLst>
          </p:cNvPr>
          <p:cNvSpPr txBox="1"/>
          <p:nvPr/>
        </p:nvSpPr>
        <p:spPr>
          <a:xfrm>
            <a:off x="3937502" y="743561"/>
            <a:ext cx="570179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Experiments’ Summary</a:t>
            </a:r>
          </a:p>
        </p:txBody>
      </p:sp>
      <p:graphicFrame>
        <p:nvGraphicFramePr>
          <p:cNvPr id="7" name="Table 9">
            <a:extLst>
              <a:ext uri="{FF2B5EF4-FFF2-40B4-BE49-F238E27FC236}">
                <a16:creationId xmlns:a16="http://schemas.microsoft.com/office/drawing/2014/main" id="{0127BAA9-75BB-81CD-1A28-608989A567F0}"/>
              </a:ext>
            </a:extLst>
          </p:cNvPr>
          <p:cNvGraphicFramePr>
            <a:graphicFrameLocks noGrp="1"/>
          </p:cNvGraphicFramePr>
          <p:nvPr>
            <p:extLst>
              <p:ext uri="{D42A27DB-BD31-4B8C-83A1-F6EECF244321}">
                <p14:modId xmlns:p14="http://schemas.microsoft.com/office/powerpoint/2010/main" val="1192662227"/>
              </p:ext>
            </p:extLst>
          </p:nvPr>
        </p:nvGraphicFramePr>
        <p:xfrm>
          <a:off x="1162593" y="1582329"/>
          <a:ext cx="9942279" cy="4617123"/>
        </p:xfrm>
        <a:graphic>
          <a:graphicData uri="http://schemas.openxmlformats.org/drawingml/2006/table">
            <a:tbl>
              <a:tblPr firstRow="1" bandRow="1">
                <a:tableStyleId>{5C22544A-7EE6-4342-B048-85BDC9FD1C3A}</a:tableStyleId>
              </a:tblPr>
              <a:tblGrid>
                <a:gridCol w="1449708">
                  <a:extLst>
                    <a:ext uri="{9D8B030D-6E8A-4147-A177-3AD203B41FA5}">
                      <a16:colId xmlns:a16="http://schemas.microsoft.com/office/drawing/2014/main" val="3491691221"/>
                    </a:ext>
                  </a:extLst>
                </a:gridCol>
                <a:gridCol w="1899365">
                  <a:extLst>
                    <a:ext uri="{9D8B030D-6E8A-4147-A177-3AD203B41FA5}">
                      <a16:colId xmlns:a16="http://schemas.microsoft.com/office/drawing/2014/main" val="1034654512"/>
                    </a:ext>
                  </a:extLst>
                </a:gridCol>
                <a:gridCol w="1309414">
                  <a:extLst>
                    <a:ext uri="{9D8B030D-6E8A-4147-A177-3AD203B41FA5}">
                      <a16:colId xmlns:a16="http://schemas.microsoft.com/office/drawing/2014/main" val="3374008349"/>
                    </a:ext>
                  </a:extLst>
                </a:gridCol>
                <a:gridCol w="1761264">
                  <a:extLst>
                    <a:ext uri="{9D8B030D-6E8A-4147-A177-3AD203B41FA5}">
                      <a16:colId xmlns:a16="http://schemas.microsoft.com/office/drawing/2014/main" val="1629752426"/>
                    </a:ext>
                  </a:extLst>
                </a:gridCol>
                <a:gridCol w="1761264">
                  <a:extLst>
                    <a:ext uri="{9D8B030D-6E8A-4147-A177-3AD203B41FA5}">
                      <a16:colId xmlns:a16="http://schemas.microsoft.com/office/drawing/2014/main" val="2476654100"/>
                    </a:ext>
                  </a:extLst>
                </a:gridCol>
                <a:gridCol w="1761264">
                  <a:extLst>
                    <a:ext uri="{9D8B030D-6E8A-4147-A177-3AD203B41FA5}">
                      <a16:colId xmlns:a16="http://schemas.microsoft.com/office/drawing/2014/main" val="478188452"/>
                    </a:ext>
                  </a:extLst>
                </a:gridCol>
              </a:tblGrid>
              <a:tr h="685227">
                <a:tc>
                  <a:txBody>
                    <a:bodyPr/>
                    <a:lstStyle/>
                    <a:p>
                      <a:pPr algn="ctr"/>
                      <a:r>
                        <a:rPr lang="en-US" dirty="0"/>
                        <a:t>Experiments</a:t>
                      </a:r>
                    </a:p>
                  </a:txBody>
                  <a:tcPr/>
                </a:tc>
                <a:tc>
                  <a:txBody>
                    <a:bodyPr/>
                    <a:lstStyle/>
                    <a:p>
                      <a:pPr algn="ctr"/>
                      <a:r>
                        <a:rPr lang="en-US" dirty="0"/>
                        <a:t>Model</a:t>
                      </a:r>
                    </a:p>
                  </a:txBody>
                  <a:tcPr/>
                </a:tc>
                <a:tc>
                  <a:txBody>
                    <a:bodyPr/>
                    <a:lstStyle/>
                    <a:p>
                      <a:pPr algn="ctr"/>
                      <a:r>
                        <a:rPr lang="en-US" dirty="0"/>
                        <a:t>Object Classes</a:t>
                      </a:r>
                    </a:p>
                  </a:txBody>
                  <a:tcPr/>
                </a:tc>
                <a:tc>
                  <a:txBody>
                    <a:bodyPr/>
                    <a:lstStyle/>
                    <a:p>
                      <a:pPr algn="ctr"/>
                      <a:r>
                        <a:rPr lang="en-US" dirty="0"/>
                        <a:t>Number of Epochs</a:t>
                      </a:r>
                    </a:p>
                  </a:txBody>
                  <a:tcPr/>
                </a:tc>
                <a:tc>
                  <a:txBody>
                    <a:bodyPr/>
                    <a:lstStyle/>
                    <a:p>
                      <a:pPr algn="ctr"/>
                      <a:r>
                        <a:rPr lang="en-US" dirty="0"/>
                        <a:t>MAP@.5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MAP@.5:.95</a:t>
                      </a:r>
                    </a:p>
                    <a:p>
                      <a:pPr algn="ctr"/>
                      <a:endParaRPr lang="en-US" dirty="0"/>
                    </a:p>
                  </a:txBody>
                  <a:tcPr/>
                </a:tc>
                <a:extLst>
                  <a:ext uri="{0D108BD9-81ED-4DB2-BD59-A6C34878D82A}">
                    <a16:rowId xmlns:a16="http://schemas.microsoft.com/office/drawing/2014/main" val="2382618868"/>
                  </a:ext>
                </a:extLst>
              </a:tr>
              <a:tr h="396996">
                <a:tc>
                  <a:txBody>
                    <a:bodyPr/>
                    <a:lstStyle/>
                    <a:p>
                      <a:pPr algn="ctr"/>
                      <a:r>
                        <a:rPr lang="en-US" dirty="0"/>
                        <a:t>1</a:t>
                      </a:r>
                    </a:p>
                  </a:txBody>
                  <a:tcPr/>
                </a:tc>
                <a:tc>
                  <a:txBody>
                    <a:bodyPr/>
                    <a:lstStyle/>
                    <a:p>
                      <a:pPr algn="ctr"/>
                      <a:r>
                        <a:rPr lang="en-US" dirty="0"/>
                        <a:t>YOLOv7-tiny</a:t>
                      </a:r>
                    </a:p>
                  </a:txBody>
                  <a:tcPr/>
                </a:tc>
                <a:tc>
                  <a:txBody>
                    <a:bodyPr/>
                    <a:lstStyle/>
                    <a:p>
                      <a:pPr algn="ctr"/>
                      <a:r>
                        <a:rPr lang="en-US" dirty="0"/>
                        <a:t>8</a:t>
                      </a:r>
                    </a:p>
                  </a:txBody>
                  <a:tcPr/>
                </a:tc>
                <a:tc>
                  <a:txBody>
                    <a:bodyPr/>
                    <a:lstStyle/>
                    <a:p>
                      <a:pPr algn="ctr"/>
                      <a:r>
                        <a:rPr lang="en-US" dirty="0"/>
                        <a:t>20</a:t>
                      </a:r>
                    </a:p>
                  </a:txBody>
                  <a:tcPr/>
                </a:tc>
                <a:tc>
                  <a:txBody>
                    <a:bodyPr/>
                    <a:lstStyle/>
                    <a:p>
                      <a:pPr algn="ctr"/>
                      <a:r>
                        <a:rPr lang="en-US" dirty="0"/>
                        <a:t>0.7272</a:t>
                      </a:r>
                    </a:p>
                  </a:txBody>
                  <a:tcPr/>
                </a:tc>
                <a:tc>
                  <a:txBody>
                    <a:bodyPr/>
                    <a:lstStyle/>
                    <a:p>
                      <a:pPr algn="ctr"/>
                      <a:r>
                        <a:rPr lang="en-US" dirty="0"/>
                        <a:t>0.5104</a:t>
                      </a:r>
                    </a:p>
                  </a:txBody>
                  <a:tcPr/>
                </a:tc>
                <a:extLst>
                  <a:ext uri="{0D108BD9-81ED-4DB2-BD59-A6C34878D82A}">
                    <a16:rowId xmlns:a16="http://schemas.microsoft.com/office/drawing/2014/main" val="326495366"/>
                  </a:ext>
                </a:extLst>
              </a:tr>
              <a:tr h="396996">
                <a:tc>
                  <a:txBody>
                    <a:bodyPr/>
                    <a:lstStyle/>
                    <a:p>
                      <a:pPr algn="ct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YOLOv7-tiny</a:t>
                      </a:r>
                    </a:p>
                  </a:txBody>
                  <a:tcPr/>
                </a:tc>
                <a:tc>
                  <a:txBody>
                    <a:bodyPr/>
                    <a:lstStyle/>
                    <a:p>
                      <a:pPr algn="ctr"/>
                      <a:r>
                        <a:rPr lang="en-US" dirty="0"/>
                        <a:t>3</a:t>
                      </a:r>
                    </a:p>
                  </a:txBody>
                  <a:tcPr/>
                </a:tc>
                <a:tc>
                  <a:txBody>
                    <a:bodyPr/>
                    <a:lstStyle/>
                    <a:p>
                      <a:pPr algn="ctr"/>
                      <a:r>
                        <a:rPr lang="en-US" dirty="0"/>
                        <a:t>20</a:t>
                      </a:r>
                    </a:p>
                  </a:txBody>
                  <a:tcPr/>
                </a:tc>
                <a:tc>
                  <a:txBody>
                    <a:bodyPr/>
                    <a:lstStyle/>
                    <a:p>
                      <a:pPr algn="ctr"/>
                      <a:r>
                        <a:rPr lang="en-US" dirty="0"/>
                        <a:t>0.9527</a:t>
                      </a:r>
                    </a:p>
                  </a:txBody>
                  <a:tcPr/>
                </a:tc>
                <a:tc>
                  <a:txBody>
                    <a:bodyPr/>
                    <a:lstStyle/>
                    <a:p>
                      <a:pPr algn="ctr"/>
                      <a:r>
                        <a:rPr lang="en-US" dirty="0"/>
                        <a:t>0.7124</a:t>
                      </a:r>
                    </a:p>
                  </a:txBody>
                  <a:tcPr/>
                </a:tc>
                <a:extLst>
                  <a:ext uri="{0D108BD9-81ED-4DB2-BD59-A6C34878D82A}">
                    <a16:rowId xmlns:a16="http://schemas.microsoft.com/office/drawing/2014/main" val="2293084660"/>
                  </a:ext>
                </a:extLst>
              </a:tr>
              <a:tr h="396996">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YOLOv7-tiny </a:t>
                      </a:r>
                    </a:p>
                  </a:txBody>
                  <a:tcPr/>
                </a:tc>
                <a:tc>
                  <a:txBody>
                    <a:bodyPr/>
                    <a:lstStyle/>
                    <a:p>
                      <a:pPr algn="ctr"/>
                      <a:r>
                        <a:rPr lang="en-US" dirty="0"/>
                        <a:t>3</a:t>
                      </a:r>
                    </a:p>
                  </a:txBody>
                  <a:tcPr/>
                </a:tc>
                <a:tc>
                  <a:txBody>
                    <a:bodyPr/>
                    <a:lstStyle/>
                    <a:p>
                      <a:pPr algn="ctr"/>
                      <a:r>
                        <a:rPr lang="en-US" dirty="0"/>
                        <a:t>30</a:t>
                      </a:r>
                    </a:p>
                  </a:txBody>
                  <a:tcPr/>
                </a:tc>
                <a:tc>
                  <a:txBody>
                    <a:bodyPr/>
                    <a:lstStyle/>
                    <a:p>
                      <a:pPr algn="ctr"/>
                      <a:r>
                        <a:rPr lang="en-US" dirty="0"/>
                        <a:t>0.9518</a:t>
                      </a:r>
                    </a:p>
                  </a:txBody>
                  <a:tcPr/>
                </a:tc>
                <a:tc>
                  <a:txBody>
                    <a:bodyPr/>
                    <a:lstStyle/>
                    <a:p>
                      <a:pPr algn="ctr"/>
                      <a:r>
                        <a:rPr lang="en-US" dirty="0"/>
                        <a:t>0.7084</a:t>
                      </a:r>
                    </a:p>
                  </a:txBody>
                  <a:tcPr/>
                </a:tc>
                <a:extLst>
                  <a:ext uri="{0D108BD9-81ED-4DB2-BD59-A6C34878D82A}">
                    <a16:rowId xmlns:a16="http://schemas.microsoft.com/office/drawing/2014/main" val="3819573353"/>
                  </a:ext>
                </a:extLst>
              </a:tr>
              <a:tr h="685227">
                <a:tc>
                  <a:txBody>
                    <a:bodyPr/>
                    <a:lstStyle/>
                    <a:p>
                      <a:pPr algn="ctr"/>
                      <a:r>
                        <a:rPr lang="en-US" dirty="0"/>
                        <a:t>4</a:t>
                      </a:r>
                    </a:p>
                  </a:txBody>
                  <a:tcPr/>
                </a:tc>
                <a:tc>
                  <a:txBody>
                    <a:bodyPr/>
                    <a:lstStyle/>
                    <a:p>
                      <a:pPr algn="ctr"/>
                      <a:r>
                        <a:rPr lang="en-US" sz="1800" b="0" i="0" u="none" strike="noStrike" kern="1200" baseline="0" dirty="0">
                          <a:solidFill>
                            <a:schemeClr val="dk1"/>
                          </a:solidFill>
                          <a:latin typeface="+mn-lt"/>
                          <a:ea typeface="+mn-ea"/>
                          <a:cs typeface="+mn-cs"/>
                        </a:rPr>
                        <a:t>YOLOv8-nano 	</a:t>
                      </a:r>
                    </a:p>
                  </a:txBody>
                  <a:tcPr/>
                </a:tc>
                <a:tc>
                  <a:txBody>
                    <a:bodyPr/>
                    <a:lstStyle/>
                    <a:p>
                      <a:pPr algn="ctr"/>
                      <a:r>
                        <a:rPr lang="en-US" dirty="0"/>
                        <a:t>3</a:t>
                      </a:r>
                    </a:p>
                  </a:txBody>
                  <a:tcPr/>
                </a:tc>
                <a:tc>
                  <a:txBody>
                    <a:bodyPr/>
                    <a:lstStyle/>
                    <a:p>
                      <a:pPr algn="ctr"/>
                      <a:r>
                        <a:rPr lang="en-US" dirty="0"/>
                        <a:t>20</a:t>
                      </a:r>
                    </a:p>
                  </a:txBody>
                  <a:tcPr/>
                </a:tc>
                <a:tc>
                  <a:txBody>
                    <a:bodyPr/>
                    <a:lstStyle/>
                    <a:p>
                      <a:pPr algn="ctr"/>
                      <a:r>
                        <a:rPr lang="en-US" dirty="0"/>
                        <a:t>0.98614</a:t>
                      </a:r>
                    </a:p>
                  </a:txBody>
                  <a:tcPr/>
                </a:tc>
                <a:tc>
                  <a:txBody>
                    <a:bodyPr/>
                    <a:lstStyle/>
                    <a:p>
                      <a:pPr algn="ctr"/>
                      <a:r>
                        <a:rPr lang="en-US" dirty="0"/>
                        <a:t>0.91705</a:t>
                      </a:r>
                    </a:p>
                  </a:txBody>
                  <a:tcPr/>
                </a:tc>
                <a:extLst>
                  <a:ext uri="{0D108BD9-81ED-4DB2-BD59-A6C34878D82A}">
                    <a16:rowId xmlns:a16="http://schemas.microsoft.com/office/drawing/2014/main" val="1835081881"/>
                  </a:ext>
                </a:extLst>
              </a:tr>
              <a:tr h="685227">
                <a:tc>
                  <a:txBody>
                    <a:bodyPr/>
                    <a:lstStyle/>
                    <a:p>
                      <a:pPr algn="ctr"/>
                      <a:r>
                        <a:rPr lang="en-US" dirty="0"/>
                        <a:t>5</a:t>
                      </a:r>
                    </a:p>
                  </a:txBody>
                  <a:tcPr/>
                </a:tc>
                <a:tc>
                  <a:txBody>
                    <a:bodyPr/>
                    <a:lstStyle/>
                    <a:p>
                      <a:pPr algn="ctr"/>
                      <a:r>
                        <a:rPr lang="en-US" sz="1800" b="0" i="0" u="none" strike="noStrike" kern="1200" baseline="0" dirty="0">
                          <a:solidFill>
                            <a:schemeClr val="dk1"/>
                          </a:solidFill>
                          <a:latin typeface="+mn-lt"/>
                          <a:ea typeface="+mn-ea"/>
                          <a:cs typeface="+mn-cs"/>
                        </a:rPr>
                        <a:t>YOLOv8-nano 	</a:t>
                      </a:r>
                    </a:p>
                  </a:txBody>
                  <a:tcPr/>
                </a:tc>
                <a:tc>
                  <a:txBody>
                    <a:bodyPr/>
                    <a:lstStyle/>
                    <a:p>
                      <a:pPr algn="ctr"/>
                      <a:r>
                        <a:rPr lang="en-US" dirty="0"/>
                        <a:t>4</a:t>
                      </a:r>
                    </a:p>
                  </a:txBody>
                  <a:tcPr/>
                </a:tc>
                <a:tc>
                  <a:txBody>
                    <a:bodyPr/>
                    <a:lstStyle/>
                    <a:p>
                      <a:pPr algn="ctr"/>
                      <a:r>
                        <a:rPr lang="en-US" dirty="0"/>
                        <a:t>20</a:t>
                      </a:r>
                    </a:p>
                  </a:txBody>
                  <a:tcPr/>
                </a:tc>
                <a:tc>
                  <a:txBody>
                    <a:bodyPr/>
                    <a:lstStyle/>
                    <a:p>
                      <a:pPr algn="ctr"/>
                      <a:r>
                        <a:rPr lang="en-US" dirty="0"/>
                        <a:t>0.92784</a:t>
                      </a:r>
                    </a:p>
                  </a:txBody>
                  <a:tcPr/>
                </a:tc>
                <a:tc>
                  <a:txBody>
                    <a:bodyPr/>
                    <a:lstStyle/>
                    <a:p>
                      <a:pPr algn="ctr"/>
                      <a:r>
                        <a:rPr lang="en-US" dirty="0"/>
                        <a:t>0.78957</a:t>
                      </a:r>
                    </a:p>
                  </a:txBody>
                  <a:tcPr/>
                </a:tc>
                <a:extLst>
                  <a:ext uri="{0D108BD9-81ED-4DB2-BD59-A6C34878D82A}">
                    <a16:rowId xmlns:a16="http://schemas.microsoft.com/office/drawing/2014/main" val="2593417633"/>
                  </a:ext>
                </a:extLst>
              </a:tr>
              <a:tr h="685227">
                <a:tc>
                  <a:txBody>
                    <a:bodyPr/>
                    <a:lstStyle/>
                    <a:p>
                      <a:pPr algn="ctr"/>
                      <a:r>
                        <a:rPr lang="en-US" dirty="0"/>
                        <a:t>6</a:t>
                      </a:r>
                    </a:p>
                  </a:txBody>
                  <a:tcPr/>
                </a:tc>
                <a:tc>
                  <a:txBody>
                    <a:bodyPr/>
                    <a:lstStyle/>
                    <a:p>
                      <a:pPr algn="ctr"/>
                      <a:r>
                        <a:rPr lang="en-US" sz="1800" b="0" i="0" u="none" strike="noStrike" kern="1200" baseline="0" dirty="0">
                          <a:solidFill>
                            <a:schemeClr val="dk1"/>
                          </a:solidFill>
                          <a:latin typeface="+mn-lt"/>
                          <a:ea typeface="+mn-ea"/>
                          <a:cs typeface="+mn-cs"/>
                        </a:rPr>
                        <a:t>YOLOv8-nano 	</a:t>
                      </a:r>
                    </a:p>
                  </a:txBody>
                  <a:tcPr/>
                </a:tc>
                <a:tc>
                  <a:txBody>
                    <a:bodyPr/>
                    <a:lstStyle/>
                    <a:p>
                      <a:pPr algn="ctr"/>
                      <a:r>
                        <a:rPr lang="en-US" dirty="0"/>
                        <a:t>4</a:t>
                      </a:r>
                    </a:p>
                  </a:txBody>
                  <a:tcPr/>
                </a:tc>
                <a:tc>
                  <a:txBody>
                    <a:bodyPr/>
                    <a:lstStyle/>
                    <a:p>
                      <a:pPr algn="ctr"/>
                      <a:r>
                        <a:rPr lang="en-US" dirty="0"/>
                        <a:t>50</a:t>
                      </a:r>
                    </a:p>
                  </a:txBody>
                  <a:tcPr/>
                </a:tc>
                <a:tc>
                  <a:txBody>
                    <a:bodyPr/>
                    <a:lstStyle/>
                    <a:p>
                      <a:pPr algn="ctr"/>
                      <a:r>
                        <a:rPr lang="en-US" dirty="0"/>
                        <a:t>0.94321</a:t>
                      </a:r>
                    </a:p>
                  </a:txBody>
                  <a:tcPr/>
                </a:tc>
                <a:tc>
                  <a:txBody>
                    <a:bodyPr/>
                    <a:lstStyle/>
                    <a:p>
                      <a:pPr algn="ctr"/>
                      <a:r>
                        <a:rPr lang="en-US" dirty="0"/>
                        <a:t>0.80924</a:t>
                      </a:r>
                    </a:p>
                  </a:txBody>
                  <a:tcPr/>
                </a:tc>
                <a:extLst>
                  <a:ext uri="{0D108BD9-81ED-4DB2-BD59-A6C34878D82A}">
                    <a16:rowId xmlns:a16="http://schemas.microsoft.com/office/drawing/2014/main" val="1692876804"/>
                  </a:ext>
                </a:extLst>
              </a:tr>
              <a:tr h="685227">
                <a:tc>
                  <a:txBody>
                    <a:bodyPr/>
                    <a:lstStyle/>
                    <a:p>
                      <a:pPr algn="ctr"/>
                      <a:r>
                        <a:rPr lang="en-US" dirty="0"/>
                        <a:t>7</a:t>
                      </a:r>
                    </a:p>
                  </a:txBody>
                  <a:tcPr/>
                </a:tc>
                <a:tc>
                  <a:txBody>
                    <a:bodyPr/>
                    <a:lstStyle/>
                    <a:p>
                      <a:pPr algn="ctr"/>
                      <a:r>
                        <a:rPr lang="en-US" sz="1800" b="0" i="0" u="none" strike="noStrike" kern="1200" baseline="0" dirty="0">
                          <a:solidFill>
                            <a:schemeClr val="dk1"/>
                          </a:solidFill>
                          <a:latin typeface="+mn-lt"/>
                          <a:ea typeface="+mn-ea"/>
                          <a:cs typeface="+mn-cs"/>
                        </a:rPr>
                        <a:t>YOLOv8-nano 	</a:t>
                      </a:r>
                    </a:p>
                  </a:txBody>
                  <a:tcPr/>
                </a:tc>
                <a:tc>
                  <a:txBody>
                    <a:bodyPr/>
                    <a:lstStyle/>
                    <a:p>
                      <a:pPr algn="ctr"/>
                      <a:r>
                        <a:rPr lang="en-US" dirty="0"/>
                        <a:t>4</a:t>
                      </a:r>
                    </a:p>
                  </a:txBody>
                  <a:tcPr/>
                </a:tc>
                <a:tc>
                  <a:txBody>
                    <a:bodyPr/>
                    <a:lstStyle/>
                    <a:p>
                      <a:pPr algn="ctr"/>
                      <a:r>
                        <a:rPr lang="en-US" dirty="0"/>
                        <a:t>30</a:t>
                      </a:r>
                    </a:p>
                  </a:txBody>
                  <a:tcPr/>
                </a:tc>
                <a:tc>
                  <a:txBody>
                    <a:bodyPr/>
                    <a:lstStyle/>
                    <a:p>
                      <a:pPr algn="ctr"/>
                      <a:r>
                        <a:rPr lang="en-US" dirty="0"/>
                        <a:t>0.91989</a:t>
                      </a:r>
                    </a:p>
                  </a:txBody>
                  <a:tcPr/>
                </a:tc>
                <a:tc>
                  <a:txBody>
                    <a:bodyPr/>
                    <a:lstStyle/>
                    <a:p>
                      <a:pPr algn="ctr"/>
                      <a:r>
                        <a:rPr lang="en-US" dirty="0"/>
                        <a:t>0.7667</a:t>
                      </a:r>
                    </a:p>
                  </a:txBody>
                  <a:tcPr/>
                </a:tc>
                <a:extLst>
                  <a:ext uri="{0D108BD9-81ED-4DB2-BD59-A6C34878D82A}">
                    <a16:rowId xmlns:a16="http://schemas.microsoft.com/office/drawing/2014/main" val="1486881564"/>
                  </a:ext>
                </a:extLst>
              </a:tr>
            </a:tbl>
          </a:graphicData>
        </a:graphic>
      </p:graphicFrame>
    </p:spTree>
    <p:extLst>
      <p:ext uri="{BB962C8B-B14F-4D97-AF65-F5344CB8AC3E}">
        <p14:creationId xmlns:p14="http://schemas.microsoft.com/office/powerpoint/2010/main" val="2778212658"/>
      </p:ext>
    </p:extLst>
  </p:cSld>
  <p:clrMapOvr>
    <a:masterClrMapping/>
  </p:clrMapOvr>
  <p:transition spd="slow">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653290"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1</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TextBox 4">
            <a:extLst>
              <a:ext uri="{FF2B5EF4-FFF2-40B4-BE49-F238E27FC236}">
                <a16:creationId xmlns:a16="http://schemas.microsoft.com/office/drawing/2014/main" id="{415CD640-5714-4B2D-1017-3BD18B528B54}"/>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YOLOv7 – tiny</a:t>
            </a:r>
          </a:p>
          <a:p>
            <a:pPr>
              <a:lnSpc>
                <a:spcPct val="150000"/>
              </a:lnSpc>
            </a:pPr>
            <a:r>
              <a:rPr lang="en-US" sz="2400" b="1" dirty="0"/>
              <a:t>Object Classes: </a:t>
            </a:r>
            <a:r>
              <a:rPr lang="en-US" sz="2400" dirty="0">
                <a:solidFill>
                  <a:srgbClr val="0070C0"/>
                </a:solidFill>
              </a:rPr>
              <a:t>8</a:t>
            </a:r>
          </a:p>
          <a:p>
            <a:pPr>
              <a:lnSpc>
                <a:spcPct val="150000"/>
              </a:lnSpc>
            </a:pPr>
            <a:r>
              <a:rPr lang="en-US" sz="2400" b="1" dirty="0"/>
              <a:t>Number of Epochs: </a:t>
            </a:r>
            <a:r>
              <a:rPr lang="en-US" sz="2400" dirty="0">
                <a:solidFill>
                  <a:srgbClr val="0070C0"/>
                </a:solidFill>
              </a:rPr>
              <a:t>20</a:t>
            </a:r>
          </a:p>
          <a:p>
            <a:pPr>
              <a:lnSpc>
                <a:spcPct val="150000"/>
              </a:lnSpc>
            </a:pPr>
            <a:r>
              <a:rPr lang="en-US" sz="2400" b="1" dirty="0"/>
              <a:t>mAP@.5: </a:t>
            </a:r>
            <a:r>
              <a:rPr lang="en-US" sz="2400" dirty="0">
                <a:solidFill>
                  <a:srgbClr val="0070C0"/>
                </a:solidFill>
              </a:rPr>
              <a:t>0.7272</a:t>
            </a:r>
            <a:endParaRPr lang="en-US" sz="2400" b="1" dirty="0"/>
          </a:p>
          <a:p>
            <a:pPr>
              <a:lnSpc>
                <a:spcPct val="150000"/>
              </a:lnSpc>
            </a:pPr>
            <a:r>
              <a:rPr lang="en-US" sz="2400" b="1" dirty="0"/>
              <a:t>mAP@.5:95: </a:t>
            </a:r>
            <a:r>
              <a:rPr lang="en-US" sz="2400" dirty="0">
                <a:solidFill>
                  <a:srgbClr val="0070C0"/>
                </a:solidFill>
              </a:rPr>
              <a:t>0.5104</a:t>
            </a:r>
            <a:endParaRPr lang="en-US" sz="2400" b="1" dirty="0"/>
          </a:p>
        </p:txBody>
      </p:sp>
      <p:pic>
        <p:nvPicPr>
          <p:cNvPr id="9" name="Picture 8">
            <a:extLst>
              <a:ext uri="{FF2B5EF4-FFF2-40B4-BE49-F238E27FC236}">
                <a16:creationId xmlns:a16="http://schemas.microsoft.com/office/drawing/2014/main" id="{4D19090A-AC77-E396-BA5B-A788BB6F948F}"/>
              </a:ext>
            </a:extLst>
          </p:cNvPr>
          <p:cNvPicPr>
            <a:picLocks noChangeAspect="1"/>
          </p:cNvPicPr>
          <p:nvPr/>
        </p:nvPicPr>
        <p:blipFill>
          <a:blip r:embed="rId4"/>
          <a:stretch>
            <a:fillRect/>
          </a:stretch>
        </p:blipFill>
        <p:spPr>
          <a:xfrm>
            <a:off x="5450642" y="1296419"/>
            <a:ext cx="5938492" cy="4690777"/>
          </a:xfrm>
          <a:prstGeom prst="rect">
            <a:avLst/>
          </a:prstGeom>
        </p:spPr>
      </p:pic>
    </p:spTree>
    <p:extLst>
      <p:ext uri="{BB962C8B-B14F-4D97-AF65-F5344CB8AC3E}">
        <p14:creationId xmlns:p14="http://schemas.microsoft.com/office/powerpoint/2010/main" val="345231763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15808"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2</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6" name="Picture 5">
            <a:extLst>
              <a:ext uri="{FF2B5EF4-FFF2-40B4-BE49-F238E27FC236}">
                <a16:creationId xmlns:a16="http://schemas.microsoft.com/office/drawing/2014/main" id="{66F0ECB4-415B-D41B-6AB1-B5C5F3E74FBA}"/>
              </a:ext>
            </a:extLst>
          </p:cNvPr>
          <p:cNvPicPr>
            <a:picLocks noChangeAspect="1"/>
          </p:cNvPicPr>
          <p:nvPr/>
        </p:nvPicPr>
        <p:blipFill>
          <a:blip r:embed="rId4"/>
          <a:stretch>
            <a:fillRect/>
          </a:stretch>
        </p:blipFill>
        <p:spPr>
          <a:xfrm>
            <a:off x="5577840" y="1301805"/>
            <a:ext cx="5438503" cy="4612855"/>
          </a:xfrm>
          <a:prstGeom prst="rect">
            <a:avLst/>
          </a:prstGeom>
        </p:spPr>
      </p:pic>
      <p:sp>
        <p:nvSpPr>
          <p:cNvPr id="7" name="TextBox 6">
            <a:extLst>
              <a:ext uri="{FF2B5EF4-FFF2-40B4-BE49-F238E27FC236}">
                <a16:creationId xmlns:a16="http://schemas.microsoft.com/office/drawing/2014/main" id="{712ED229-44B4-EE7F-0FD6-1F1376A44339}"/>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YOLOv7 – tiny</a:t>
            </a:r>
          </a:p>
          <a:p>
            <a:pPr>
              <a:lnSpc>
                <a:spcPct val="150000"/>
              </a:lnSpc>
            </a:pPr>
            <a:r>
              <a:rPr lang="en-US" sz="2400" b="1" dirty="0"/>
              <a:t>Object Classes: </a:t>
            </a:r>
            <a:r>
              <a:rPr lang="en-US" sz="2400" dirty="0">
                <a:solidFill>
                  <a:srgbClr val="0070C0"/>
                </a:solidFill>
              </a:rPr>
              <a:t>3</a:t>
            </a:r>
          </a:p>
          <a:p>
            <a:pPr>
              <a:lnSpc>
                <a:spcPct val="150000"/>
              </a:lnSpc>
            </a:pPr>
            <a:r>
              <a:rPr lang="en-US" sz="2400" b="1" dirty="0"/>
              <a:t>Number of Epochs: </a:t>
            </a:r>
            <a:r>
              <a:rPr lang="en-US" sz="2400" dirty="0">
                <a:solidFill>
                  <a:srgbClr val="0070C0"/>
                </a:solidFill>
              </a:rPr>
              <a:t>20</a:t>
            </a:r>
          </a:p>
          <a:p>
            <a:pPr>
              <a:lnSpc>
                <a:spcPct val="150000"/>
              </a:lnSpc>
            </a:pPr>
            <a:r>
              <a:rPr lang="en-US" sz="2400" b="1" dirty="0"/>
              <a:t>mAP@.5: </a:t>
            </a:r>
            <a:r>
              <a:rPr lang="en-US" sz="2400" dirty="0">
                <a:solidFill>
                  <a:srgbClr val="0070C0"/>
                </a:solidFill>
              </a:rPr>
              <a:t>0.9527</a:t>
            </a:r>
            <a:endParaRPr lang="en-US" sz="2400" b="1" dirty="0"/>
          </a:p>
          <a:p>
            <a:pPr>
              <a:lnSpc>
                <a:spcPct val="150000"/>
              </a:lnSpc>
            </a:pPr>
            <a:r>
              <a:rPr lang="en-US" sz="2400" b="1" dirty="0"/>
              <a:t>mAP@.5:95: </a:t>
            </a:r>
            <a:r>
              <a:rPr lang="en-US" sz="2400" dirty="0">
                <a:solidFill>
                  <a:srgbClr val="0070C0"/>
                </a:solidFill>
              </a:rPr>
              <a:t>0.7124</a:t>
            </a:r>
            <a:endParaRPr lang="en-US" sz="2400" b="1" dirty="0"/>
          </a:p>
        </p:txBody>
      </p:sp>
    </p:spTree>
    <p:extLst>
      <p:ext uri="{BB962C8B-B14F-4D97-AF65-F5344CB8AC3E}">
        <p14:creationId xmlns:p14="http://schemas.microsoft.com/office/powerpoint/2010/main" val="139987051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15808"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3</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7" name="Picture 6">
            <a:extLst>
              <a:ext uri="{FF2B5EF4-FFF2-40B4-BE49-F238E27FC236}">
                <a16:creationId xmlns:a16="http://schemas.microsoft.com/office/drawing/2014/main" id="{38D1DFCB-952F-2DE5-E03B-BE24638BDD0D}"/>
              </a:ext>
            </a:extLst>
          </p:cNvPr>
          <p:cNvPicPr>
            <a:picLocks noChangeAspect="1"/>
          </p:cNvPicPr>
          <p:nvPr/>
        </p:nvPicPr>
        <p:blipFill>
          <a:blip r:embed="rId4"/>
          <a:stretch>
            <a:fillRect/>
          </a:stretch>
        </p:blipFill>
        <p:spPr>
          <a:xfrm>
            <a:off x="5712873" y="1134391"/>
            <a:ext cx="5241453" cy="4589218"/>
          </a:xfrm>
          <a:prstGeom prst="rect">
            <a:avLst/>
          </a:prstGeom>
        </p:spPr>
      </p:pic>
      <p:sp>
        <p:nvSpPr>
          <p:cNvPr id="5" name="TextBox 4">
            <a:extLst>
              <a:ext uri="{FF2B5EF4-FFF2-40B4-BE49-F238E27FC236}">
                <a16:creationId xmlns:a16="http://schemas.microsoft.com/office/drawing/2014/main" id="{C54C570A-64E2-ECC6-D05A-F1BB320C0B47}"/>
              </a:ext>
            </a:extLst>
          </p:cNvPr>
          <p:cNvSpPr txBox="1">
            <a:spLocks noGrp="1" noRot="1" noMove="1" noResize="1" noEditPoints="1" noAdjustHandles="1" noChangeArrowheads="1" noChangeShapeType="1"/>
          </p:cNvSpPr>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YOLOv7 – tiny</a:t>
            </a:r>
          </a:p>
          <a:p>
            <a:pPr>
              <a:lnSpc>
                <a:spcPct val="150000"/>
              </a:lnSpc>
            </a:pPr>
            <a:r>
              <a:rPr lang="en-US" sz="2400" b="1" dirty="0"/>
              <a:t>Object Classes: </a:t>
            </a:r>
            <a:r>
              <a:rPr lang="en-US" sz="2400" dirty="0">
                <a:solidFill>
                  <a:srgbClr val="0070C0"/>
                </a:solidFill>
              </a:rPr>
              <a:t>3</a:t>
            </a:r>
          </a:p>
          <a:p>
            <a:pPr>
              <a:lnSpc>
                <a:spcPct val="150000"/>
              </a:lnSpc>
            </a:pPr>
            <a:r>
              <a:rPr lang="en-US" sz="2400" b="1" dirty="0"/>
              <a:t>Number of Epochs: </a:t>
            </a:r>
            <a:r>
              <a:rPr lang="en-US" sz="2400" dirty="0">
                <a:solidFill>
                  <a:srgbClr val="0070C0"/>
                </a:solidFill>
              </a:rPr>
              <a:t>30</a:t>
            </a:r>
          </a:p>
          <a:p>
            <a:pPr>
              <a:lnSpc>
                <a:spcPct val="150000"/>
              </a:lnSpc>
            </a:pPr>
            <a:r>
              <a:rPr lang="en-US" sz="2400" b="1" dirty="0"/>
              <a:t>mAP@.5: </a:t>
            </a:r>
            <a:r>
              <a:rPr lang="en-US" sz="2400" dirty="0">
                <a:solidFill>
                  <a:srgbClr val="0070C0"/>
                </a:solidFill>
              </a:rPr>
              <a:t>0.9518</a:t>
            </a:r>
            <a:endParaRPr lang="en-US" sz="2400" b="1" dirty="0"/>
          </a:p>
          <a:p>
            <a:pPr>
              <a:lnSpc>
                <a:spcPct val="150000"/>
              </a:lnSpc>
            </a:pPr>
            <a:r>
              <a:rPr lang="en-US" sz="2400" b="1" dirty="0"/>
              <a:t>mAP@.5:95: </a:t>
            </a:r>
            <a:r>
              <a:rPr lang="en-US" sz="2400" dirty="0">
                <a:solidFill>
                  <a:srgbClr val="0070C0"/>
                </a:solidFill>
              </a:rPr>
              <a:t>0.7084</a:t>
            </a:r>
          </a:p>
        </p:txBody>
      </p:sp>
    </p:spTree>
    <p:extLst>
      <p:ext uri="{BB962C8B-B14F-4D97-AF65-F5344CB8AC3E}">
        <p14:creationId xmlns:p14="http://schemas.microsoft.com/office/powerpoint/2010/main" val="413054929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3" name="Picture 2" descr="A picture containing land vehicle, vehicle, wheel, transport&#10;&#10;Description automatically generated">
            <a:extLst>
              <a:ext uri="{FF2B5EF4-FFF2-40B4-BE49-F238E27FC236}">
                <a16:creationId xmlns:a16="http://schemas.microsoft.com/office/drawing/2014/main" id="{D9492093-3213-236C-B7EE-9FD6C5281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28" y="2552583"/>
            <a:ext cx="3713486" cy="3588912"/>
          </a:xfrm>
          <a:prstGeom prst="rect">
            <a:avLst/>
          </a:prstGeom>
        </p:spPr>
      </p:pic>
      <p:sp>
        <p:nvSpPr>
          <p:cNvPr id="2" name="TextBox 1">
            <a:extLst>
              <a:ext uri="{FF2B5EF4-FFF2-40B4-BE49-F238E27FC236}">
                <a16:creationId xmlns:a16="http://schemas.microsoft.com/office/drawing/2014/main" id="{0D4E9E8B-133D-4ECE-D5B3-30018E5FB422}"/>
              </a:ext>
            </a:extLst>
          </p:cNvPr>
          <p:cNvSpPr txBox="1"/>
          <p:nvPr/>
        </p:nvSpPr>
        <p:spPr>
          <a:xfrm>
            <a:off x="1216086" y="1708334"/>
            <a:ext cx="9144000" cy="830997"/>
          </a:xfrm>
          <a:prstGeom prst="rect">
            <a:avLst/>
          </a:prstGeom>
          <a:noFill/>
        </p:spPr>
        <p:txBody>
          <a:bodyPr wrap="square" rtlCol="0">
            <a:spAutoFit/>
          </a:bodyPr>
          <a:lstStyle/>
          <a:p>
            <a:r>
              <a:rPr lang="en-US" sz="2400" dirty="0"/>
              <a:t>Traffic Lights play a major role in managing road traffic, pedestrians’ movement, variable lanes, and railway.</a:t>
            </a:r>
          </a:p>
        </p:txBody>
      </p:sp>
      <p:sp>
        <p:nvSpPr>
          <p:cNvPr id="5" name="TextBox 6">
            <a:extLst>
              <a:ext uri="{FF2B5EF4-FFF2-40B4-BE49-F238E27FC236}">
                <a16:creationId xmlns:a16="http://schemas.microsoft.com/office/drawing/2014/main" id="{998C8FA1-4DA3-2CD4-058F-DFE431A7CD8F}"/>
              </a:ext>
            </a:extLst>
          </p:cNvPr>
          <p:cNvSpPr txBox="1"/>
          <p:nvPr/>
        </p:nvSpPr>
        <p:spPr>
          <a:xfrm>
            <a:off x="5137374" y="743561"/>
            <a:ext cx="1744388" cy="646331"/>
          </a:xfrm>
          <a:prstGeom prst="rect">
            <a:avLst/>
          </a:prstGeom>
          <a:noFill/>
        </p:spPr>
        <p:txBody>
          <a:bodyPr wrap="none" lIns="91440" tIns="45720" rIns="91440" bIns="45720" rtlCol="0">
            <a:spAutoFit/>
          </a:bodyPr>
          <a:lstStyle/>
          <a:p>
            <a:pPr lvl="0" algn="ctr"/>
            <a:r>
              <a:rPr lang="en-US" altLang="zh-CN" sz="3600" b="1" dirty="0">
                <a:solidFill>
                  <a:schemeClr val="accent1"/>
                </a:solidFill>
                <a:latin typeface="Barlow Condensed" panose="020F0502020204030204" pitchFamily="2" charset="0"/>
                <a:cs typeface="+mn-ea"/>
                <a:sym typeface="+mn-lt"/>
              </a:rPr>
              <a:t>Overview</a:t>
            </a:r>
          </a:p>
        </p:txBody>
      </p:sp>
      <p:sp>
        <p:nvSpPr>
          <p:cNvPr id="6" name="TextBox 5">
            <a:extLst>
              <a:ext uri="{FF2B5EF4-FFF2-40B4-BE49-F238E27FC236}">
                <a16:creationId xmlns:a16="http://schemas.microsoft.com/office/drawing/2014/main" id="{8AEA43B2-CE06-DDD1-5314-EF931448477A}"/>
              </a:ext>
            </a:extLst>
          </p:cNvPr>
          <p:cNvSpPr txBox="1"/>
          <p:nvPr/>
        </p:nvSpPr>
        <p:spPr>
          <a:xfrm>
            <a:off x="1216086" y="2870274"/>
            <a:ext cx="5665676"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t>Traffic congestion represents a large proportion of society's daily problems</a:t>
            </a:r>
            <a:r>
              <a:rPr lang="ar-EG" sz="2400" dirty="0"/>
              <a:t>.</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35044"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4</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7" name="Picture 6">
            <a:extLst>
              <a:ext uri="{FF2B5EF4-FFF2-40B4-BE49-F238E27FC236}">
                <a16:creationId xmlns:a16="http://schemas.microsoft.com/office/drawing/2014/main" id="{CB98D683-7973-7DD4-B5DE-89D39129392E}"/>
              </a:ext>
            </a:extLst>
          </p:cNvPr>
          <p:cNvPicPr>
            <a:picLocks noChangeAspect="1"/>
          </p:cNvPicPr>
          <p:nvPr/>
        </p:nvPicPr>
        <p:blipFill>
          <a:blip r:embed="rId4"/>
          <a:stretch>
            <a:fillRect/>
          </a:stretch>
        </p:blipFill>
        <p:spPr>
          <a:xfrm>
            <a:off x="5682344" y="1506959"/>
            <a:ext cx="5249480" cy="4033137"/>
          </a:xfrm>
          <a:prstGeom prst="rect">
            <a:avLst/>
          </a:prstGeom>
        </p:spPr>
      </p:pic>
      <p:sp>
        <p:nvSpPr>
          <p:cNvPr id="5" name="TextBox 4">
            <a:extLst>
              <a:ext uri="{FF2B5EF4-FFF2-40B4-BE49-F238E27FC236}">
                <a16:creationId xmlns:a16="http://schemas.microsoft.com/office/drawing/2014/main" id="{77508CEF-B416-7BF5-657B-BDCA7BBA6D3C}"/>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YOLOv8-nano</a:t>
            </a:r>
          </a:p>
          <a:p>
            <a:pPr>
              <a:lnSpc>
                <a:spcPct val="150000"/>
              </a:lnSpc>
            </a:pPr>
            <a:r>
              <a:rPr lang="en-US" sz="2400" b="1" dirty="0"/>
              <a:t>Object Classes: </a:t>
            </a:r>
            <a:r>
              <a:rPr lang="en-US" sz="2400" dirty="0">
                <a:solidFill>
                  <a:srgbClr val="0070C0"/>
                </a:solidFill>
              </a:rPr>
              <a:t>3</a:t>
            </a:r>
          </a:p>
          <a:p>
            <a:pPr>
              <a:lnSpc>
                <a:spcPct val="150000"/>
              </a:lnSpc>
            </a:pPr>
            <a:r>
              <a:rPr lang="en-US" sz="2400" b="1" dirty="0"/>
              <a:t>Number of Epochs: </a:t>
            </a:r>
            <a:r>
              <a:rPr lang="en-US" sz="2400" dirty="0">
                <a:solidFill>
                  <a:srgbClr val="0070C0"/>
                </a:solidFill>
              </a:rPr>
              <a:t>20</a:t>
            </a:r>
          </a:p>
          <a:p>
            <a:pPr>
              <a:lnSpc>
                <a:spcPct val="150000"/>
              </a:lnSpc>
            </a:pPr>
            <a:r>
              <a:rPr lang="en-US" sz="2400" b="1" dirty="0"/>
              <a:t>mAP@.5: </a:t>
            </a:r>
            <a:r>
              <a:rPr lang="en-US" sz="2400" dirty="0">
                <a:solidFill>
                  <a:srgbClr val="0070C0"/>
                </a:solidFill>
              </a:rPr>
              <a:t>0.98614</a:t>
            </a:r>
            <a:endParaRPr lang="en-US" sz="2400" b="1" dirty="0"/>
          </a:p>
          <a:p>
            <a:pPr>
              <a:lnSpc>
                <a:spcPct val="150000"/>
              </a:lnSpc>
            </a:pPr>
            <a:r>
              <a:rPr lang="en-US" sz="2400" b="1" dirty="0"/>
              <a:t>mAP@.5:95: </a:t>
            </a:r>
            <a:r>
              <a:rPr lang="en-US" sz="2400" dirty="0">
                <a:solidFill>
                  <a:srgbClr val="0070C0"/>
                </a:solidFill>
              </a:rPr>
              <a:t>0.91705</a:t>
            </a:r>
          </a:p>
        </p:txBody>
      </p:sp>
    </p:spTree>
    <p:extLst>
      <p:ext uri="{BB962C8B-B14F-4D97-AF65-F5344CB8AC3E}">
        <p14:creationId xmlns:p14="http://schemas.microsoft.com/office/powerpoint/2010/main" val="309280039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15808"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5</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6" name="Picture 5">
            <a:extLst>
              <a:ext uri="{FF2B5EF4-FFF2-40B4-BE49-F238E27FC236}">
                <a16:creationId xmlns:a16="http://schemas.microsoft.com/office/drawing/2014/main" id="{D8D233B9-6100-9BD2-04D0-EB63E044392E}"/>
              </a:ext>
            </a:extLst>
          </p:cNvPr>
          <p:cNvPicPr>
            <a:picLocks noChangeAspect="1"/>
          </p:cNvPicPr>
          <p:nvPr/>
        </p:nvPicPr>
        <p:blipFill>
          <a:blip r:embed="rId4"/>
          <a:stretch>
            <a:fillRect/>
          </a:stretch>
        </p:blipFill>
        <p:spPr>
          <a:xfrm>
            <a:off x="5473336" y="1471727"/>
            <a:ext cx="5786847" cy="4240241"/>
          </a:xfrm>
          <a:prstGeom prst="rect">
            <a:avLst/>
          </a:prstGeom>
        </p:spPr>
      </p:pic>
      <p:sp>
        <p:nvSpPr>
          <p:cNvPr id="5" name="TextBox 4">
            <a:extLst>
              <a:ext uri="{FF2B5EF4-FFF2-40B4-BE49-F238E27FC236}">
                <a16:creationId xmlns:a16="http://schemas.microsoft.com/office/drawing/2014/main" id="{762D4AF6-3A39-CE69-ED33-57EB96EFE691}"/>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YOLOv8-nano</a:t>
            </a:r>
          </a:p>
          <a:p>
            <a:pPr>
              <a:lnSpc>
                <a:spcPct val="150000"/>
              </a:lnSpc>
            </a:pPr>
            <a:r>
              <a:rPr lang="en-US" sz="2400" b="1" dirty="0"/>
              <a:t>Object Classes: </a:t>
            </a:r>
            <a:r>
              <a:rPr lang="en-US" sz="2400" dirty="0">
                <a:solidFill>
                  <a:srgbClr val="0070C0"/>
                </a:solidFill>
              </a:rPr>
              <a:t>4</a:t>
            </a:r>
          </a:p>
          <a:p>
            <a:pPr>
              <a:lnSpc>
                <a:spcPct val="150000"/>
              </a:lnSpc>
            </a:pPr>
            <a:r>
              <a:rPr lang="en-US" sz="2400" b="1" dirty="0"/>
              <a:t>Number of Epochs: </a:t>
            </a:r>
            <a:r>
              <a:rPr lang="en-US" sz="2400" dirty="0">
                <a:solidFill>
                  <a:srgbClr val="0070C0"/>
                </a:solidFill>
              </a:rPr>
              <a:t>20</a:t>
            </a:r>
          </a:p>
          <a:p>
            <a:pPr>
              <a:lnSpc>
                <a:spcPct val="150000"/>
              </a:lnSpc>
            </a:pPr>
            <a:r>
              <a:rPr lang="en-US" sz="2400" b="1" dirty="0"/>
              <a:t>mAP@.5: </a:t>
            </a:r>
            <a:r>
              <a:rPr lang="en-US" sz="2400" dirty="0">
                <a:solidFill>
                  <a:srgbClr val="0070C0"/>
                </a:solidFill>
              </a:rPr>
              <a:t>0.92784</a:t>
            </a:r>
            <a:endParaRPr lang="en-US" sz="2400" b="1" dirty="0"/>
          </a:p>
          <a:p>
            <a:pPr>
              <a:lnSpc>
                <a:spcPct val="150000"/>
              </a:lnSpc>
            </a:pPr>
            <a:r>
              <a:rPr lang="en-US" sz="2400" b="1" dirty="0"/>
              <a:t>mAP@.5:95: </a:t>
            </a:r>
            <a:r>
              <a:rPr lang="en-US" sz="2400" dirty="0">
                <a:solidFill>
                  <a:srgbClr val="0070C0"/>
                </a:solidFill>
              </a:rPr>
              <a:t>0.78957</a:t>
            </a:r>
          </a:p>
        </p:txBody>
      </p:sp>
    </p:spTree>
    <p:extLst>
      <p:ext uri="{BB962C8B-B14F-4D97-AF65-F5344CB8AC3E}">
        <p14:creationId xmlns:p14="http://schemas.microsoft.com/office/powerpoint/2010/main" val="44486907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17411"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6</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7" name="Picture 6">
            <a:extLst>
              <a:ext uri="{FF2B5EF4-FFF2-40B4-BE49-F238E27FC236}">
                <a16:creationId xmlns:a16="http://schemas.microsoft.com/office/drawing/2014/main" id="{B2BA28AA-CDCE-9D47-EF00-696C3134CE7D}"/>
              </a:ext>
            </a:extLst>
          </p:cNvPr>
          <p:cNvPicPr>
            <a:picLocks noChangeAspect="1"/>
          </p:cNvPicPr>
          <p:nvPr/>
        </p:nvPicPr>
        <p:blipFill>
          <a:blip r:embed="rId4"/>
          <a:stretch>
            <a:fillRect/>
          </a:stretch>
        </p:blipFill>
        <p:spPr>
          <a:xfrm>
            <a:off x="5930538" y="1377390"/>
            <a:ext cx="5152843" cy="4334235"/>
          </a:xfrm>
          <a:prstGeom prst="rect">
            <a:avLst/>
          </a:prstGeom>
        </p:spPr>
      </p:pic>
      <p:sp>
        <p:nvSpPr>
          <p:cNvPr id="5" name="TextBox 4">
            <a:extLst>
              <a:ext uri="{FF2B5EF4-FFF2-40B4-BE49-F238E27FC236}">
                <a16:creationId xmlns:a16="http://schemas.microsoft.com/office/drawing/2014/main" id="{C054D43E-55B0-10A9-C8A5-1F9A25D03C6C}"/>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YOLOv8-nano</a:t>
            </a:r>
          </a:p>
          <a:p>
            <a:pPr>
              <a:lnSpc>
                <a:spcPct val="150000"/>
              </a:lnSpc>
            </a:pPr>
            <a:r>
              <a:rPr lang="en-US" sz="2400" b="1" dirty="0"/>
              <a:t>Object Classes: </a:t>
            </a:r>
            <a:r>
              <a:rPr lang="en-US" sz="2400" dirty="0">
                <a:solidFill>
                  <a:srgbClr val="0070C0"/>
                </a:solidFill>
              </a:rPr>
              <a:t>4</a:t>
            </a:r>
          </a:p>
          <a:p>
            <a:pPr>
              <a:lnSpc>
                <a:spcPct val="150000"/>
              </a:lnSpc>
            </a:pPr>
            <a:r>
              <a:rPr lang="en-US" sz="2400" b="1" dirty="0"/>
              <a:t>Number of Epochs: </a:t>
            </a:r>
            <a:r>
              <a:rPr lang="en-US" sz="2400" dirty="0">
                <a:solidFill>
                  <a:srgbClr val="0070C0"/>
                </a:solidFill>
              </a:rPr>
              <a:t>50</a:t>
            </a:r>
          </a:p>
          <a:p>
            <a:pPr>
              <a:lnSpc>
                <a:spcPct val="150000"/>
              </a:lnSpc>
            </a:pPr>
            <a:r>
              <a:rPr lang="en-US" sz="2400" b="1" dirty="0"/>
              <a:t>mAP@.5: </a:t>
            </a:r>
            <a:r>
              <a:rPr lang="en-US" sz="2400" dirty="0">
                <a:solidFill>
                  <a:srgbClr val="0070C0"/>
                </a:solidFill>
              </a:rPr>
              <a:t>0.94321</a:t>
            </a:r>
            <a:endParaRPr lang="en-US" sz="2400" b="1" dirty="0"/>
          </a:p>
          <a:p>
            <a:pPr>
              <a:lnSpc>
                <a:spcPct val="150000"/>
              </a:lnSpc>
            </a:pPr>
            <a:r>
              <a:rPr lang="en-US" sz="2400" b="1" dirty="0"/>
              <a:t>mAP@.5:95: </a:t>
            </a:r>
            <a:r>
              <a:rPr lang="en-US" sz="2400" dirty="0">
                <a:solidFill>
                  <a:srgbClr val="0070C0"/>
                </a:solidFill>
              </a:rPr>
              <a:t>0.80924</a:t>
            </a:r>
          </a:p>
        </p:txBody>
      </p:sp>
    </p:spTree>
    <p:extLst>
      <p:ext uri="{BB962C8B-B14F-4D97-AF65-F5344CB8AC3E}">
        <p14:creationId xmlns:p14="http://schemas.microsoft.com/office/powerpoint/2010/main" val="22537023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545267" y="743561"/>
            <a:ext cx="2702984" cy="584775"/>
          </a:xfrm>
          <a:prstGeom prst="rect">
            <a:avLst/>
          </a:prstGeom>
          <a:noFill/>
        </p:spPr>
        <p:txBody>
          <a:bodyPr wrap="none" lIns="91440" tIns="45720" rIns="91440" bIns="45720" rtlCol="0">
            <a:spAutoFit/>
          </a:bodyPr>
          <a:lstStyle/>
          <a:p>
            <a:pPr lvl="0" algn="l"/>
            <a:r>
              <a:rPr lang="en-US" altLang="zh-CN" sz="3200" b="1" dirty="0">
                <a:solidFill>
                  <a:schemeClr val="accent1"/>
                </a:solidFill>
                <a:latin typeface="Barlow Condensed" panose="020F0502020204030204" pitchFamily="2" charset="0"/>
                <a:cs typeface="+mn-ea"/>
                <a:sym typeface="+mn-lt"/>
              </a:rPr>
              <a:t>Experiment No. 7</a:t>
            </a:r>
          </a:p>
        </p:txBody>
      </p:sp>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6" name="Picture 5">
            <a:extLst>
              <a:ext uri="{FF2B5EF4-FFF2-40B4-BE49-F238E27FC236}">
                <a16:creationId xmlns:a16="http://schemas.microsoft.com/office/drawing/2014/main" id="{91950FDE-C1B6-15A2-E3D8-549A342AEA60}"/>
              </a:ext>
            </a:extLst>
          </p:cNvPr>
          <p:cNvPicPr>
            <a:picLocks noChangeAspect="1"/>
          </p:cNvPicPr>
          <p:nvPr/>
        </p:nvPicPr>
        <p:blipFill>
          <a:blip r:embed="rId4"/>
          <a:stretch>
            <a:fillRect/>
          </a:stretch>
        </p:blipFill>
        <p:spPr>
          <a:xfrm>
            <a:off x="5577840" y="1295175"/>
            <a:ext cx="5374882" cy="4204116"/>
          </a:xfrm>
          <a:prstGeom prst="rect">
            <a:avLst/>
          </a:prstGeom>
        </p:spPr>
      </p:pic>
      <p:sp>
        <p:nvSpPr>
          <p:cNvPr id="7" name="TextBox 6">
            <a:extLst>
              <a:ext uri="{FF2B5EF4-FFF2-40B4-BE49-F238E27FC236}">
                <a16:creationId xmlns:a16="http://schemas.microsoft.com/office/drawing/2014/main" id="{0BBD572E-3BAB-FB54-D34F-AE8C2C9A2C87}"/>
              </a:ext>
            </a:extLst>
          </p:cNvPr>
          <p:cNvSpPr txBox="1"/>
          <p:nvPr/>
        </p:nvSpPr>
        <p:spPr>
          <a:xfrm>
            <a:off x="1314994" y="2209363"/>
            <a:ext cx="4781006" cy="2864887"/>
          </a:xfrm>
          <a:prstGeom prst="rect">
            <a:avLst/>
          </a:prstGeom>
          <a:noFill/>
        </p:spPr>
        <p:txBody>
          <a:bodyPr wrap="square" rtlCol="0">
            <a:spAutoFit/>
          </a:bodyPr>
          <a:lstStyle/>
          <a:p>
            <a:pPr>
              <a:lnSpc>
                <a:spcPct val="150000"/>
              </a:lnSpc>
            </a:pPr>
            <a:r>
              <a:rPr lang="en-US" sz="2400" b="1" dirty="0"/>
              <a:t>Model: </a:t>
            </a:r>
            <a:r>
              <a:rPr lang="en-US" sz="2400" dirty="0">
                <a:solidFill>
                  <a:srgbClr val="0070C0"/>
                </a:solidFill>
              </a:rPr>
              <a:t>YOLOv8-nano</a:t>
            </a:r>
          </a:p>
          <a:p>
            <a:pPr>
              <a:lnSpc>
                <a:spcPct val="150000"/>
              </a:lnSpc>
            </a:pPr>
            <a:r>
              <a:rPr lang="en-US" sz="2400" b="1" dirty="0"/>
              <a:t>Object Classes: </a:t>
            </a:r>
            <a:r>
              <a:rPr lang="en-US" sz="2400" dirty="0">
                <a:solidFill>
                  <a:srgbClr val="0070C0"/>
                </a:solidFill>
              </a:rPr>
              <a:t>4</a:t>
            </a:r>
          </a:p>
          <a:p>
            <a:pPr>
              <a:lnSpc>
                <a:spcPct val="150000"/>
              </a:lnSpc>
            </a:pPr>
            <a:r>
              <a:rPr lang="en-US" sz="2400" b="1" dirty="0"/>
              <a:t>Number of Epochs: </a:t>
            </a:r>
            <a:r>
              <a:rPr lang="en-US" sz="2400" dirty="0">
                <a:solidFill>
                  <a:srgbClr val="0070C0"/>
                </a:solidFill>
              </a:rPr>
              <a:t>30</a:t>
            </a:r>
          </a:p>
          <a:p>
            <a:pPr>
              <a:lnSpc>
                <a:spcPct val="150000"/>
              </a:lnSpc>
            </a:pPr>
            <a:r>
              <a:rPr lang="en-US" sz="2400" b="1" dirty="0"/>
              <a:t>mAP@.5: </a:t>
            </a:r>
            <a:r>
              <a:rPr lang="en-US" sz="2400" dirty="0">
                <a:solidFill>
                  <a:srgbClr val="0070C0"/>
                </a:solidFill>
              </a:rPr>
              <a:t>0.91989</a:t>
            </a:r>
            <a:endParaRPr lang="en-US" sz="2400" b="1" dirty="0"/>
          </a:p>
          <a:p>
            <a:pPr>
              <a:lnSpc>
                <a:spcPct val="150000"/>
              </a:lnSpc>
            </a:pPr>
            <a:r>
              <a:rPr lang="en-US" sz="2400" b="1" dirty="0"/>
              <a:t>mAP@.5:95:</a:t>
            </a:r>
            <a:r>
              <a:rPr lang="en-US" sz="2400" dirty="0"/>
              <a:t> </a:t>
            </a:r>
            <a:r>
              <a:rPr lang="en-US" sz="2400" dirty="0">
                <a:solidFill>
                  <a:srgbClr val="0070C0"/>
                </a:solidFill>
              </a:rPr>
              <a:t>0.7667</a:t>
            </a:r>
            <a:endParaRPr lang="en-US" sz="2400" b="1" dirty="0">
              <a:solidFill>
                <a:srgbClr val="0070C0"/>
              </a:solidFill>
            </a:endParaRPr>
          </a:p>
        </p:txBody>
      </p:sp>
    </p:spTree>
    <p:extLst>
      <p:ext uri="{BB962C8B-B14F-4D97-AF65-F5344CB8AC3E}">
        <p14:creationId xmlns:p14="http://schemas.microsoft.com/office/powerpoint/2010/main" val="245319192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48514" y="1770515"/>
            <a:ext cx="1538513" cy="1769715"/>
            <a:chOff x="5452962" y="2368158"/>
            <a:chExt cx="1538513" cy="1769715"/>
          </a:xfrm>
        </p:grpSpPr>
        <p:sp>
          <p:nvSpPr>
            <p:cNvPr id="17" name="矩形 16"/>
            <p:cNvSpPr/>
            <p:nvPr/>
          </p:nvSpPr>
          <p:spPr>
            <a:xfrm>
              <a:off x="5452962" y="2552699"/>
              <a:ext cx="1494971" cy="1381546"/>
            </a:xfrm>
            <a:prstGeom prst="rect">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MH_Others_1"/>
            <p:cNvSpPr txBox="1"/>
            <p:nvPr>
              <p:custDataLst>
                <p:tags r:id="rId1"/>
              </p:custDataLst>
            </p:nvPr>
          </p:nvSpPr>
          <p:spPr>
            <a:xfrm>
              <a:off x="5496504" y="2368158"/>
              <a:ext cx="1494971" cy="1769715"/>
            </a:xfrm>
            <a:prstGeom prst="rect">
              <a:avLst/>
            </a:prstGeom>
            <a:noFill/>
          </p:spPr>
          <p:txBody>
            <a:bodyPr vert="horz"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1500" b="1" kern="0" spc="600" noProof="1">
                  <a:solidFill>
                    <a:schemeClr val="bg1"/>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rPr>
                <a:t>7</a:t>
              </a:r>
              <a:endParaRPr kumimoji="0" lang="zh-CN" altLang="en-US" sz="11500" b="1" i="0" u="none" strike="noStrike" kern="0" cap="none" spc="600" normalizeH="0" baseline="0" noProof="1">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sp>
        <p:nvSpPr>
          <p:cNvPr id="22" name="文本框 21"/>
          <p:cNvSpPr txBox="1"/>
          <p:nvPr/>
        </p:nvSpPr>
        <p:spPr>
          <a:xfrm>
            <a:off x="3005980" y="3424351"/>
            <a:ext cx="6238093" cy="923330"/>
          </a:xfrm>
          <a:prstGeom prst="rect">
            <a:avLst/>
          </a:prstGeom>
          <a:noFill/>
        </p:spPr>
        <p:txBody>
          <a:bodyPr wrap="square" rtlCol="0">
            <a:spAutoFit/>
            <a:scene3d>
              <a:camera prst="orthographicFront"/>
              <a:lightRig rig="threePt" dir="t"/>
            </a:scene3d>
            <a:sp3d contourW="12700"/>
          </a:bodyPr>
          <a:lstStyle/>
          <a:p>
            <a:pPr algn="ctr" defTabSz="457200"/>
            <a:r>
              <a:rPr lang="en-US" altLang="zh-CN" sz="5400" b="1" dirty="0">
                <a:solidFill>
                  <a:srgbClr val="404040"/>
                </a:solidFill>
                <a:latin typeface="Barlow Condensed" panose="00000506000000000000" charset="0"/>
                <a:ea typeface="Barlow Condensed" panose="00000506000000000000" charset="0"/>
                <a:cs typeface="Barlow Condensed" panose="00000506000000000000" charset="0"/>
              </a:rPr>
              <a:t>Testing</a:t>
            </a:r>
            <a:endParaRPr lang="zh-CN" altLang="en-US" sz="5400" b="1" dirty="0">
              <a:solidFill>
                <a:srgbClr val="404040"/>
              </a:solidFill>
              <a:latin typeface="Barlow Condensed" panose="00000506000000000000" charset="0"/>
              <a:ea typeface="Barlow Condensed" panose="00000506000000000000" charset="0"/>
              <a:cs typeface="Barlow Condensed" panose="00000506000000000000" charset="0"/>
            </a:endParaRPr>
          </a:p>
        </p:txBody>
      </p:sp>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rot="5400000" flipH="1">
            <a:off x="8671942" y="3337942"/>
            <a:ext cx="3237832" cy="3802284"/>
          </a:xfrm>
          <a:prstGeom prst="rect">
            <a:avLst/>
          </a:prstGeom>
        </p:spPr>
      </p:pic>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r="43903"/>
          <a:stretch>
            <a:fillRect/>
          </a:stretch>
        </p:blipFill>
        <p:spPr>
          <a:xfrm>
            <a:off x="0" y="0"/>
            <a:ext cx="3237832" cy="3802284"/>
          </a:xfrm>
          <a:prstGeom prst="rect">
            <a:avLst/>
          </a:prstGeom>
        </p:spPr>
      </p:pic>
    </p:spTree>
    <p:extLst>
      <p:ext uri="{BB962C8B-B14F-4D97-AF65-F5344CB8AC3E}">
        <p14:creationId xmlns:p14="http://schemas.microsoft.com/office/powerpoint/2010/main" val="27007800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3" name="Text Placeholder 2">
            <a:extLst>
              <a:ext uri="{FF2B5EF4-FFF2-40B4-BE49-F238E27FC236}">
                <a16:creationId xmlns:a16="http://schemas.microsoft.com/office/drawing/2014/main" id="{57538C2E-B4A4-8C78-7A7D-E8C757992E29}"/>
              </a:ext>
            </a:extLst>
          </p:cNvPr>
          <p:cNvSpPr txBox="1"/>
          <p:nvPr/>
        </p:nvSpPr>
        <p:spPr>
          <a:xfrm>
            <a:off x="2106331" y="2247852"/>
            <a:ext cx="2635486" cy="257409"/>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altLang="zh-CN" sz="24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Test Case No.1</a:t>
            </a:r>
          </a:p>
          <a:p>
            <a:pP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(Normal Traffic Flow)</a:t>
            </a:r>
            <a:endParaRPr lang="en-GB"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 Placeholder 2">
            <a:extLst>
              <a:ext uri="{FF2B5EF4-FFF2-40B4-BE49-F238E27FC236}">
                <a16:creationId xmlns:a16="http://schemas.microsoft.com/office/drawing/2014/main" id="{603E742D-5B79-792E-44B4-C3F9BEBAD93B}"/>
              </a:ext>
            </a:extLst>
          </p:cNvPr>
          <p:cNvSpPr txBox="1"/>
          <p:nvPr/>
        </p:nvSpPr>
        <p:spPr>
          <a:xfrm>
            <a:off x="7340189" y="2243496"/>
            <a:ext cx="3018651" cy="257409"/>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altLang="zh-CN" sz="24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Test Case No.2</a:t>
            </a:r>
          </a:p>
          <a:p>
            <a:pPr defTabSz="866775" fontAlgn="base">
              <a:spcBef>
                <a:spcPct val="0"/>
              </a:spcBef>
              <a:spcAft>
                <a:spcPct val="0"/>
              </a:spcAft>
            </a:pPr>
            <a:r>
              <a:rPr lang="en-US"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(Emergency Traffic Flow)</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22" name="Picture 21">
            <a:extLst>
              <a:ext uri="{FF2B5EF4-FFF2-40B4-BE49-F238E27FC236}">
                <a16:creationId xmlns:a16="http://schemas.microsoft.com/office/drawing/2014/main" id="{A2C1D38B-C033-7B92-81F2-B8562D558D60}"/>
              </a:ext>
            </a:extLst>
          </p:cNvPr>
          <p:cNvPicPr>
            <a:picLocks noChangeAspect="1"/>
          </p:cNvPicPr>
          <p:nvPr/>
        </p:nvPicPr>
        <p:blipFill>
          <a:blip r:embed="rId4"/>
          <a:stretch>
            <a:fillRect/>
          </a:stretch>
        </p:blipFill>
        <p:spPr>
          <a:xfrm>
            <a:off x="1214442" y="3116664"/>
            <a:ext cx="4635589" cy="2126796"/>
          </a:xfrm>
          <a:prstGeom prst="rect">
            <a:avLst/>
          </a:prstGeom>
        </p:spPr>
      </p:pic>
      <p:sp>
        <p:nvSpPr>
          <p:cNvPr id="6" name="TextBox 5">
            <a:extLst>
              <a:ext uri="{FF2B5EF4-FFF2-40B4-BE49-F238E27FC236}">
                <a16:creationId xmlns:a16="http://schemas.microsoft.com/office/drawing/2014/main" id="{55224851-B988-3E75-2D11-DE0E684221E7}"/>
              </a:ext>
            </a:extLst>
          </p:cNvPr>
          <p:cNvSpPr txBox="1"/>
          <p:nvPr/>
        </p:nvSpPr>
        <p:spPr>
          <a:xfrm>
            <a:off x="5232902" y="743561"/>
            <a:ext cx="229184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Unit Testing</a:t>
            </a:r>
          </a:p>
        </p:txBody>
      </p:sp>
      <p:pic>
        <p:nvPicPr>
          <p:cNvPr id="11" name="Picture 10">
            <a:extLst>
              <a:ext uri="{FF2B5EF4-FFF2-40B4-BE49-F238E27FC236}">
                <a16:creationId xmlns:a16="http://schemas.microsoft.com/office/drawing/2014/main" id="{AA4BB106-553B-E540-0839-DD0E155C497A}"/>
              </a:ext>
            </a:extLst>
          </p:cNvPr>
          <p:cNvPicPr>
            <a:picLocks noChangeAspect="1"/>
          </p:cNvPicPr>
          <p:nvPr/>
        </p:nvPicPr>
        <p:blipFill>
          <a:blip r:embed="rId5"/>
          <a:stretch>
            <a:fillRect/>
          </a:stretch>
        </p:blipFill>
        <p:spPr>
          <a:xfrm>
            <a:off x="7018308" y="2989664"/>
            <a:ext cx="3894583" cy="2351681"/>
          </a:xfrm>
          <a:prstGeom prst="rect">
            <a:avLst/>
          </a:prstGeom>
        </p:spPr>
      </p:pic>
    </p:spTree>
    <p:extLst>
      <p:ext uri="{BB962C8B-B14F-4D97-AF65-F5344CB8AC3E}">
        <p14:creationId xmlns:p14="http://schemas.microsoft.com/office/powerpoint/2010/main" val="115938950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3" name="Text Placeholder 2">
            <a:extLst>
              <a:ext uri="{FF2B5EF4-FFF2-40B4-BE49-F238E27FC236}">
                <a16:creationId xmlns:a16="http://schemas.microsoft.com/office/drawing/2014/main" id="{57538C2E-B4A4-8C78-7A7D-E8C757992E29}"/>
              </a:ext>
            </a:extLst>
          </p:cNvPr>
          <p:cNvSpPr txBox="1"/>
          <p:nvPr/>
        </p:nvSpPr>
        <p:spPr>
          <a:xfrm>
            <a:off x="2106331" y="2247852"/>
            <a:ext cx="2635486" cy="257409"/>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altLang="zh-CN" sz="24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Test Case No.3</a:t>
            </a:r>
          </a:p>
          <a:p>
            <a:pP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(Normal Traffic Flow)</a:t>
            </a:r>
            <a:endParaRPr lang="en-GB"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 Placeholder 2">
            <a:extLst>
              <a:ext uri="{FF2B5EF4-FFF2-40B4-BE49-F238E27FC236}">
                <a16:creationId xmlns:a16="http://schemas.microsoft.com/office/drawing/2014/main" id="{603E742D-5B79-792E-44B4-C3F9BEBAD93B}"/>
              </a:ext>
            </a:extLst>
          </p:cNvPr>
          <p:cNvSpPr txBox="1"/>
          <p:nvPr/>
        </p:nvSpPr>
        <p:spPr>
          <a:xfrm>
            <a:off x="7340189" y="2243496"/>
            <a:ext cx="3018651" cy="257409"/>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altLang="zh-CN" sz="2400" b="1"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Test Case No.4</a:t>
            </a:r>
          </a:p>
          <a:p>
            <a:pPr defTabSz="866775" fontAlgn="base">
              <a:spcBef>
                <a:spcPct val="0"/>
              </a:spcBef>
              <a:spcAft>
                <a:spcPct val="0"/>
              </a:spcAft>
            </a:pPr>
            <a:r>
              <a:rPr lang="en-US"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Emergency Traffic Flow)</a:t>
            </a:r>
            <a:endParaRPr lang="en-GB"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6" name="Picture 5">
            <a:extLst>
              <a:ext uri="{FF2B5EF4-FFF2-40B4-BE49-F238E27FC236}">
                <a16:creationId xmlns:a16="http://schemas.microsoft.com/office/drawing/2014/main" id="{C0D3383A-81B7-F353-E3F6-7A3CD0A9F4F9}"/>
              </a:ext>
            </a:extLst>
          </p:cNvPr>
          <p:cNvPicPr>
            <a:picLocks noChangeAspect="1"/>
          </p:cNvPicPr>
          <p:nvPr/>
        </p:nvPicPr>
        <p:blipFill>
          <a:blip r:embed="rId4"/>
          <a:stretch>
            <a:fillRect/>
          </a:stretch>
        </p:blipFill>
        <p:spPr>
          <a:xfrm>
            <a:off x="1383059" y="2861018"/>
            <a:ext cx="3918854" cy="2389545"/>
          </a:xfrm>
          <a:prstGeom prst="rect">
            <a:avLst/>
          </a:prstGeom>
        </p:spPr>
      </p:pic>
      <p:pic>
        <p:nvPicPr>
          <p:cNvPr id="9" name="Picture 8">
            <a:extLst>
              <a:ext uri="{FF2B5EF4-FFF2-40B4-BE49-F238E27FC236}">
                <a16:creationId xmlns:a16="http://schemas.microsoft.com/office/drawing/2014/main" id="{C408DEEE-BFB2-4F07-CD3F-BCAA179721F0}"/>
              </a:ext>
            </a:extLst>
          </p:cNvPr>
          <p:cNvPicPr>
            <a:picLocks noChangeAspect="1"/>
          </p:cNvPicPr>
          <p:nvPr/>
        </p:nvPicPr>
        <p:blipFill>
          <a:blip r:embed="rId5"/>
          <a:stretch>
            <a:fillRect/>
          </a:stretch>
        </p:blipFill>
        <p:spPr>
          <a:xfrm>
            <a:off x="6359522" y="3054300"/>
            <a:ext cx="4979984" cy="1855044"/>
          </a:xfrm>
          <a:prstGeom prst="rect">
            <a:avLst/>
          </a:prstGeom>
        </p:spPr>
      </p:pic>
      <p:sp>
        <p:nvSpPr>
          <p:cNvPr id="5" name="TextBox 4">
            <a:extLst>
              <a:ext uri="{FF2B5EF4-FFF2-40B4-BE49-F238E27FC236}">
                <a16:creationId xmlns:a16="http://schemas.microsoft.com/office/drawing/2014/main" id="{471BCEC6-E044-8692-06B2-A276B02D092B}"/>
              </a:ext>
            </a:extLst>
          </p:cNvPr>
          <p:cNvSpPr txBox="1"/>
          <p:nvPr/>
        </p:nvSpPr>
        <p:spPr>
          <a:xfrm>
            <a:off x="5232902" y="743561"/>
            <a:ext cx="2291848"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Unit Testing</a:t>
            </a:r>
          </a:p>
        </p:txBody>
      </p:sp>
    </p:spTree>
    <p:extLst>
      <p:ext uri="{BB962C8B-B14F-4D97-AF65-F5344CB8AC3E}">
        <p14:creationId xmlns:p14="http://schemas.microsoft.com/office/powerpoint/2010/main" val="394749147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7">
            <a:extLst>
              <a:ext uri="{FF2B5EF4-FFF2-40B4-BE49-F238E27FC236}">
                <a16:creationId xmlns:a16="http://schemas.microsoft.com/office/drawing/2014/main" id="{35CB3E5B-149C-7CE8-4326-0D57D2D41979}"/>
              </a:ext>
            </a:extLst>
          </p:cNvPr>
          <p:cNvGrpSpPr/>
          <p:nvPr/>
        </p:nvGrpSpPr>
        <p:grpSpPr>
          <a:xfrm>
            <a:off x="1173515" y="3743998"/>
            <a:ext cx="2245521" cy="1115632"/>
            <a:chOff x="689443" y="1246789"/>
            <a:chExt cx="1324962" cy="1844939"/>
          </a:xfrm>
          <a:solidFill>
            <a:srgbClr val="FFC000">
              <a:alpha val="76000"/>
            </a:srgbClr>
          </a:solidFill>
        </p:grpSpPr>
        <p:sp>
          <p:nvSpPr>
            <p:cNvPr id="9" name="Rounded Rectangle 2">
              <a:extLst>
                <a:ext uri="{FF2B5EF4-FFF2-40B4-BE49-F238E27FC236}">
                  <a16:creationId xmlns:a16="http://schemas.microsoft.com/office/drawing/2014/main" id="{DB809A9E-82A9-2102-1E51-E883B6F0A1F4}"/>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0" name="Isosceles Triangle 9">
              <a:extLst>
                <a:ext uri="{FF2B5EF4-FFF2-40B4-BE49-F238E27FC236}">
                  <a16:creationId xmlns:a16="http://schemas.microsoft.com/office/drawing/2014/main" id="{E4ED6167-9AE3-B350-2E53-F1E0ACDC1E4F}"/>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Text Placeholder 3">
              <a:extLst>
                <a:ext uri="{FF2B5EF4-FFF2-40B4-BE49-F238E27FC236}">
                  <a16:creationId xmlns:a16="http://schemas.microsoft.com/office/drawing/2014/main" id="{ABAB8E99-5B74-0C50-104E-A3B850401EB9}"/>
                </a:ext>
              </a:extLst>
            </p:cNvPr>
            <p:cNvSpPr txBox="1"/>
            <p:nvPr/>
          </p:nvSpPr>
          <p:spPr>
            <a:xfrm>
              <a:off x="834225" y="1341211"/>
              <a:ext cx="981580" cy="121746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Build a network and assign routes </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2" name="Group 48">
            <a:extLst>
              <a:ext uri="{FF2B5EF4-FFF2-40B4-BE49-F238E27FC236}">
                <a16:creationId xmlns:a16="http://schemas.microsoft.com/office/drawing/2014/main" id="{B4F03BB6-D4BB-B3DF-0F0E-866876F3D4F4}"/>
              </a:ext>
            </a:extLst>
          </p:cNvPr>
          <p:cNvGrpSpPr/>
          <p:nvPr/>
        </p:nvGrpSpPr>
        <p:grpSpPr>
          <a:xfrm rot="10800000">
            <a:off x="2216343" y="4682669"/>
            <a:ext cx="2212564" cy="1123385"/>
            <a:chOff x="663207" y="1246789"/>
            <a:chExt cx="1324962" cy="1844939"/>
          </a:xfrm>
          <a:solidFill>
            <a:srgbClr val="B2D235">
              <a:alpha val="76000"/>
            </a:srgbClr>
          </a:solidFill>
        </p:grpSpPr>
        <p:sp>
          <p:nvSpPr>
            <p:cNvPr id="13" name="Rounded Rectangle 9">
              <a:extLst>
                <a:ext uri="{FF2B5EF4-FFF2-40B4-BE49-F238E27FC236}">
                  <a16:creationId xmlns:a16="http://schemas.microsoft.com/office/drawing/2014/main" id="{6EA00A68-9A9D-8F5F-B534-B460BD9AD615}"/>
                </a:ext>
              </a:extLst>
            </p:cNvPr>
            <p:cNvSpPr/>
            <p:nvPr/>
          </p:nvSpPr>
          <p:spPr>
            <a:xfrm>
              <a:off x="663207" y="1246789"/>
              <a:ext cx="1324962" cy="1612996"/>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4" name="Isosceles Triangle 13">
              <a:extLst>
                <a:ext uri="{FF2B5EF4-FFF2-40B4-BE49-F238E27FC236}">
                  <a16:creationId xmlns:a16="http://schemas.microsoft.com/office/drawing/2014/main" id="{60248160-86F8-FFF6-9E2A-A62B4C851CAD}"/>
                </a:ext>
              </a:extLst>
            </p:cNvPr>
            <p:cNvSpPr/>
            <p:nvPr/>
          </p:nvSpPr>
          <p:spPr>
            <a:xfrm rot="10800000">
              <a:off x="1122392" y="2859785"/>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5" name="Text Placeholder 3">
              <a:extLst>
                <a:ext uri="{FF2B5EF4-FFF2-40B4-BE49-F238E27FC236}">
                  <a16:creationId xmlns:a16="http://schemas.microsoft.com/office/drawing/2014/main" id="{0DB17BA6-5D59-5DA4-A0A8-38B24F3ED556}"/>
                </a:ext>
              </a:extLst>
            </p:cNvPr>
            <p:cNvSpPr txBox="1"/>
            <p:nvPr/>
          </p:nvSpPr>
          <p:spPr>
            <a:xfrm rot="10800000">
              <a:off x="714041" y="1562924"/>
              <a:ext cx="1257620" cy="80603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fontAlgn="base">
                <a:spcBef>
                  <a:spcPct val="20000"/>
                </a:spcBef>
                <a:spcAft>
                  <a:spcPct val="0"/>
                </a:spcAft>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Develop traffic light algorithm</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16" name="Group 47">
            <a:extLst>
              <a:ext uri="{FF2B5EF4-FFF2-40B4-BE49-F238E27FC236}">
                <a16:creationId xmlns:a16="http://schemas.microsoft.com/office/drawing/2014/main" id="{34A91086-F83A-E5F1-4AFC-67A4EF072152}"/>
              </a:ext>
            </a:extLst>
          </p:cNvPr>
          <p:cNvGrpSpPr/>
          <p:nvPr/>
        </p:nvGrpSpPr>
        <p:grpSpPr>
          <a:xfrm>
            <a:off x="3554088" y="3712060"/>
            <a:ext cx="2212295" cy="1115632"/>
            <a:chOff x="689443" y="1246789"/>
            <a:chExt cx="1324962" cy="1844939"/>
          </a:xfrm>
          <a:solidFill>
            <a:srgbClr val="FFC000">
              <a:alpha val="76000"/>
            </a:srgbClr>
          </a:solidFill>
        </p:grpSpPr>
        <p:sp>
          <p:nvSpPr>
            <p:cNvPr id="17" name="Rounded Rectangle 2">
              <a:extLst>
                <a:ext uri="{FF2B5EF4-FFF2-40B4-BE49-F238E27FC236}">
                  <a16:creationId xmlns:a16="http://schemas.microsoft.com/office/drawing/2014/main" id="{9C01B374-4D68-49F5-B7B2-1C6951EF288C}"/>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8" name="Isosceles Triangle 17">
              <a:extLst>
                <a:ext uri="{FF2B5EF4-FFF2-40B4-BE49-F238E27FC236}">
                  <a16:creationId xmlns:a16="http://schemas.microsoft.com/office/drawing/2014/main" id="{58647434-8AC5-6D14-1E87-EC74B123BAC8}"/>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9" name="Text Placeholder 3">
              <a:extLst>
                <a:ext uri="{FF2B5EF4-FFF2-40B4-BE49-F238E27FC236}">
                  <a16:creationId xmlns:a16="http://schemas.microsoft.com/office/drawing/2014/main" id="{93DB02EC-D652-8C15-9B93-304C554FDAF1}"/>
                </a:ext>
              </a:extLst>
            </p:cNvPr>
            <p:cNvSpPr txBox="1"/>
            <p:nvPr/>
          </p:nvSpPr>
          <p:spPr>
            <a:xfrm>
              <a:off x="833776" y="1553912"/>
              <a:ext cx="981580" cy="81164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Building a manual route file </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grpSp>
        <p:nvGrpSpPr>
          <p:cNvPr id="20" name="Group 48">
            <a:extLst>
              <a:ext uri="{FF2B5EF4-FFF2-40B4-BE49-F238E27FC236}">
                <a16:creationId xmlns:a16="http://schemas.microsoft.com/office/drawing/2014/main" id="{B80BB5E7-873E-CD4B-1563-7BEC93136696}"/>
              </a:ext>
            </a:extLst>
          </p:cNvPr>
          <p:cNvGrpSpPr/>
          <p:nvPr/>
        </p:nvGrpSpPr>
        <p:grpSpPr>
          <a:xfrm rot="10800000">
            <a:off x="4578204" y="4695545"/>
            <a:ext cx="2212564" cy="1123385"/>
            <a:chOff x="663207" y="1246789"/>
            <a:chExt cx="1324962" cy="1844939"/>
          </a:xfrm>
          <a:solidFill>
            <a:srgbClr val="B2D235">
              <a:alpha val="76000"/>
            </a:srgbClr>
          </a:solidFill>
        </p:grpSpPr>
        <p:sp>
          <p:nvSpPr>
            <p:cNvPr id="21" name="Rounded Rectangle 9">
              <a:extLst>
                <a:ext uri="{FF2B5EF4-FFF2-40B4-BE49-F238E27FC236}">
                  <a16:creationId xmlns:a16="http://schemas.microsoft.com/office/drawing/2014/main" id="{89A8C549-3B8F-FE34-BF3E-1BFA0A63151D}"/>
                </a:ext>
              </a:extLst>
            </p:cNvPr>
            <p:cNvSpPr/>
            <p:nvPr/>
          </p:nvSpPr>
          <p:spPr>
            <a:xfrm>
              <a:off x="663207" y="1246789"/>
              <a:ext cx="1324962" cy="1612996"/>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2" name="Isosceles Triangle 21">
              <a:extLst>
                <a:ext uri="{FF2B5EF4-FFF2-40B4-BE49-F238E27FC236}">
                  <a16:creationId xmlns:a16="http://schemas.microsoft.com/office/drawing/2014/main" id="{05871E19-952C-70E2-9D3A-DBA658E9142B}"/>
                </a:ext>
              </a:extLst>
            </p:cNvPr>
            <p:cNvSpPr/>
            <p:nvPr/>
          </p:nvSpPr>
          <p:spPr>
            <a:xfrm rot="10800000">
              <a:off x="1122392" y="2859785"/>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3" name="Text Placeholder 3">
              <a:extLst>
                <a:ext uri="{FF2B5EF4-FFF2-40B4-BE49-F238E27FC236}">
                  <a16:creationId xmlns:a16="http://schemas.microsoft.com/office/drawing/2014/main" id="{3EACFD1E-A221-8279-1B92-B6491188091A}"/>
                </a:ext>
              </a:extLst>
            </p:cNvPr>
            <p:cNvSpPr txBox="1"/>
            <p:nvPr/>
          </p:nvSpPr>
          <p:spPr>
            <a:xfrm rot="10800000">
              <a:off x="835074" y="1562923"/>
              <a:ext cx="1050949" cy="80603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fontAlgn="base">
                <a:spcBef>
                  <a:spcPct val="20000"/>
                </a:spcBef>
                <a:spcAft>
                  <a:spcPct val="0"/>
                </a:spcAft>
                <a:defRPr/>
              </a:pPr>
              <a:r>
                <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Trace and emission output</a:t>
              </a:r>
            </a:p>
          </p:txBody>
        </p:sp>
      </p:grpSp>
      <p:grpSp>
        <p:nvGrpSpPr>
          <p:cNvPr id="24" name="Group 47">
            <a:extLst>
              <a:ext uri="{FF2B5EF4-FFF2-40B4-BE49-F238E27FC236}">
                <a16:creationId xmlns:a16="http://schemas.microsoft.com/office/drawing/2014/main" id="{BB1280E2-73F5-D483-D85D-6D921F476070}"/>
              </a:ext>
            </a:extLst>
          </p:cNvPr>
          <p:cNvGrpSpPr/>
          <p:nvPr/>
        </p:nvGrpSpPr>
        <p:grpSpPr>
          <a:xfrm>
            <a:off x="5914657" y="3706356"/>
            <a:ext cx="2387355" cy="1115632"/>
            <a:chOff x="689443" y="1246789"/>
            <a:chExt cx="1324962" cy="1844939"/>
          </a:xfrm>
          <a:solidFill>
            <a:srgbClr val="FFC000">
              <a:alpha val="76000"/>
            </a:srgbClr>
          </a:solidFill>
        </p:grpSpPr>
        <p:sp>
          <p:nvSpPr>
            <p:cNvPr id="25" name="Rounded Rectangle 2">
              <a:extLst>
                <a:ext uri="{FF2B5EF4-FFF2-40B4-BE49-F238E27FC236}">
                  <a16:creationId xmlns:a16="http://schemas.microsoft.com/office/drawing/2014/main" id="{7C3A3449-D0B5-FEA2-2A0C-60F8940BEF4D}"/>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6" name="Isosceles Triangle 25">
              <a:extLst>
                <a:ext uri="{FF2B5EF4-FFF2-40B4-BE49-F238E27FC236}">
                  <a16:creationId xmlns:a16="http://schemas.microsoft.com/office/drawing/2014/main" id="{0B871792-ACAA-C5F5-3273-32C074DF8A4D}"/>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7" name="Text Placeholder 3">
              <a:extLst>
                <a:ext uri="{FF2B5EF4-FFF2-40B4-BE49-F238E27FC236}">
                  <a16:creationId xmlns:a16="http://schemas.microsoft.com/office/drawing/2014/main" id="{61416E03-9F3E-EB47-9359-6114148BE922}"/>
                </a:ext>
              </a:extLst>
            </p:cNvPr>
            <p:cNvSpPr txBox="1"/>
            <p:nvPr/>
          </p:nvSpPr>
          <p:spPr>
            <a:xfrm>
              <a:off x="834897" y="1356746"/>
              <a:ext cx="981580" cy="1217460"/>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Simulate and analyze traffic within a network</a:t>
              </a:r>
              <a:endParaRPr lang="en-US" sz="20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sp>
        <p:nvSpPr>
          <p:cNvPr id="32" name="椭圆 32">
            <a:extLst>
              <a:ext uri="{FF2B5EF4-FFF2-40B4-BE49-F238E27FC236}">
                <a16:creationId xmlns:a16="http://schemas.microsoft.com/office/drawing/2014/main" id="{B1E35FCF-E59D-B198-1C0C-D72B893D636E}"/>
              </a:ext>
            </a:extLst>
          </p:cNvPr>
          <p:cNvSpPr/>
          <p:nvPr/>
        </p:nvSpPr>
        <p:spPr>
          <a:xfrm>
            <a:off x="2024783" y="3384332"/>
            <a:ext cx="340451" cy="299175"/>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33" name="Text Placeholder 3">
            <a:extLst>
              <a:ext uri="{FF2B5EF4-FFF2-40B4-BE49-F238E27FC236}">
                <a16:creationId xmlns:a16="http://schemas.microsoft.com/office/drawing/2014/main" id="{C0EA14A1-FE5E-BFCA-7625-74F608C3229C}"/>
              </a:ext>
            </a:extLst>
          </p:cNvPr>
          <p:cNvSpPr txBox="1"/>
          <p:nvPr/>
        </p:nvSpPr>
        <p:spPr>
          <a:xfrm>
            <a:off x="1458534" y="3372206"/>
            <a:ext cx="1447853"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4" name="椭圆 32">
            <a:extLst>
              <a:ext uri="{FF2B5EF4-FFF2-40B4-BE49-F238E27FC236}">
                <a16:creationId xmlns:a16="http://schemas.microsoft.com/office/drawing/2014/main" id="{2D12E4CB-945F-200F-21B9-5B2DCCABAEC1}"/>
              </a:ext>
            </a:extLst>
          </p:cNvPr>
          <p:cNvSpPr/>
          <p:nvPr/>
        </p:nvSpPr>
        <p:spPr>
          <a:xfrm>
            <a:off x="4502374" y="3353850"/>
            <a:ext cx="340451" cy="299175"/>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35" name="Text Placeholder 3">
            <a:extLst>
              <a:ext uri="{FF2B5EF4-FFF2-40B4-BE49-F238E27FC236}">
                <a16:creationId xmlns:a16="http://schemas.microsoft.com/office/drawing/2014/main" id="{8E9117F0-1772-6445-99F9-ACCF9625129F}"/>
              </a:ext>
            </a:extLst>
          </p:cNvPr>
          <p:cNvSpPr txBox="1"/>
          <p:nvPr/>
        </p:nvSpPr>
        <p:spPr>
          <a:xfrm>
            <a:off x="3936125" y="3341724"/>
            <a:ext cx="1447853"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3</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6" name="椭圆 32">
            <a:extLst>
              <a:ext uri="{FF2B5EF4-FFF2-40B4-BE49-F238E27FC236}">
                <a16:creationId xmlns:a16="http://schemas.microsoft.com/office/drawing/2014/main" id="{363B89EB-F629-8168-C066-553830D842E3}"/>
              </a:ext>
            </a:extLst>
          </p:cNvPr>
          <p:cNvSpPr/>
          <p:nvPr/>
        </p:nvSpPr>
        <p:spPr>
          <a:xfrm>
            <a:off x="6984326" y="3340787"/>
            <a:ext cx="340451" cy="299175"/>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37" name="Text Placeholder 3">
            <a:extLst>
              <a:ext uri="{FF2B5EF4-FFF2-40B4-BE49-F238E27FC236}">
                <a16:creationId xmlns:a16="http://schemas.microsoft.com/office/drawing/2014/main" id="{AC73827F-20A1-7B96-DE49-104E949E0330}"/>
              </a:ext>
            </a:extLst>
          </p:cNvPr>
          <p:cNvSpPr txBox="1"/>
          <p:nvPr/>
        </p:nvSpPr>
        <p:spPr>
          <a:xfrm>
            <a:off x="6418077" y="3328661"/>
            <a:ext cx="1447853"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5</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9" name="椭圆 36">
            <a:extLst>
              <a:ext uri="{FF2B5EF4-FFF2-40B4-BE49-F238E27FC236}">
                <a16:creationId xmlns:a16="http://schemas.microsoft.com/office/drawing/2014/main" id="{7B86870C-04DD-1B74-BA5E-84B7B47C9723}"/>
              </a:ext>
            </a:extLst>
          </p:cNvPr>
          <p:cNvSpPr/>
          <p:nvPr/>
        </p:nvSpPr>
        <p:spPr>
          <a:xfrm flipV="1">
            <a:off x="3104757" y="5869363"/>
            <a:ext cx="375223" cy="375222"/>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40" name="Text Placeholder 3">
            <a:extLst>
              <a:ext uri="{FF2B5EF4-FFF2-40B4-BE49-F238E27FC236}">
                <a16:creationId xmlns:a16="http://schemas.microsoft.com/office/drawing/2014/main" id="{A5C60D15-BE1D-8236-6D4A-A790F41039E0}"/>
              </a:ext>
            </a:extLst>
          </p:cNvPr>
          <p:cNvSpPr txBox="1"/>
          <p:nvPr/>
        </p:nvSpPr>
        <p:spPr>
          <a:xfrm>
            <a:off x="2552304" y="5892960"/>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41" name="椭圆 36">
            <a:extLst>
              <a:ext uri="{FF2B5EF4-FFF2-40B4-BE49-F238E27FC236}">
                <a16:creationId xmlns:a16="http://schemas.microsoft.com/office/drawing/2014/main" id="{FCAFA48E-B874-1019-DB6B-4DEC4F608BDF}"/>
              </a:ext>
            </a:extLst>
          </p:cNvPr>
          <p:cNvSpPr/>
          <p:nvPr/>
        </p:nvSpPr>
        <p:spPr>
          <a:xfrm flipV="1">
            <a:off x="5508326" y="5877461"/>
            <a:ext cx="375223" cy="375222"/>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lumMod val="50000"/>
                </a:srgbClr>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42" name="Text Placeholder 3">
            <a:extLst>
              <a:ext uri="{FF2B5EF4-FFF2-40B4-BE49-F238E27FC236}">
                <a16:creationId xmlns:a16="http://schemas.microsoft.com/office/drawing/2014/main" id="{556B72A9-8F1B-6ED7-AC06-753BAC46C4DE}"/>
              </a:ext>
            </a:extLst>
          </p:cNvPr>
          <p:cNvSpPr txBox="1"/>
          <p:nvPr/>
        </p:nvSpPr>
        <p:spPr>
          <a:xfrm>
            <a:off x="4955873" y="5891364"/>
            <a:ext cx="1480128" cy="27699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altLang="zh-CN"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4</a:t>
            </a:r>
            <a:endParaRPr lang="en-US" sz="1800"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46" name="Picture 45">
            <a:extLst>
              <a:ext uri="{FF2B5EF4-FFF2-40B4-BE49-F238E27FC236}">
                <a16:creationId xmlns:a16="http://schemas.microsoft.com/office/drawing/2014/main" id="{C9801409-2E25-7D1E-581C-41D2838E2714}"/>
              </a:ext>
            </a:extLst>
          </p:cNvPr>
          <p:cNvPicPr>
            <a:picLocks noChangeAspect="1"/>
          </p:cNvPicPr>
          <p:nvPr/>
        </p:nvPicPr>
        <p:blipFill>
          <a:blip r:embed="rId2"/>
          <a:stretch>
            <a:fillRect/>
          </a:stretch>
        </p:blipFill>
        <p:spPr>
          <a:xfrm>
            <a:off x="8528700" y="1626831"/>
            <a:ext cx="3028537" cy="2078981"/>
          </a:xfrm>
          <a:prstGeom prst="rect">
            <a:avLst/>
          </a:prstGeom>
        </p:spPr>
      </p:pic>
      <p:sp>
        <p:nvSpPr>
          <p:cNvPr id="2" name="TextBox 1">
            <a:extLst>
              <a:ext uri="{FF2B5EF4-FFF2-40B4-BE49-F238E27FC236}">
                <a16:creationId xmlns:a16="http://schemas.microsoft.com/office/drawing/2014/main" id="{5FF975BC-9C14-12AE-A9AA-DE4DFD35014A}"/>
              </a:ext>
            </a:extLst>
          </p:cNvPr>
          <p:cNvSpPr txBox="1"/>
          <p:nvPr/>
        </p:nvSpPr>
        <p:spPr>
          <a:xfrm>
            <a:off x="976000" y="1709708"/>
            <a:ext cx="7181814" cy="1123384"/>
          </a:xfrm>
          <a:prstGeom prst="rect">
            <a:avLst/>
          </a:prstGeom>
          <a:noFill/>
        </p:spPr>
        <p:txBody>
          <a:bodyPr wrap="square" rtlCol="0">
            <a:spAutoFit/>
          </a:bodyPr>
          <a:lstStyle/>
          <a:p>
            <a:pPr>
              <a:lnSpc>
                <a:spcPct val="150000"/>
              </a:lnSpc>
            </a:pPr>
            <a:r>
              <a:rPr lang="en-US" sz="2400" dirty="0">
                <a:solidFill>
                  <a:schemeClr val="tx1">
                    <a:lumMod val="75000"/>
                    <a:lumOff val="25000"/>
                  </a:schemeClr>
                </a:solidFill>
                <a:latin typeface="Barlow Condensed (Body)"/>
              </a:rPr>
              <a:t> SUMO is an open-source traffic simulation software. </a:t>
            </a:r>
          </a:p>
          <a:p>
            <a:pPr>
              <a:lnSpc>
                <a:spcPct val="150000"/>
              </a:lnSpc>
            </a:pPr>
            <a:r>
              <a:rPr lang="en-US" sz="2400" dirty="0">
                <a:solidFill>
                  <a:schemeClr val="tx1">
                    <a:lumMod val="75000"/>
                    <a:lumOff val="25000"/>
                  </a:schemeClr>
                </a:solidFill>
                <a:latin typeface="Barlow Condensed (Body)"/>
              </a:rPr>
              <a:t> It can be used to:</a:t>
            </a:r>
          </a:p>
        </p:txBody>
      </p:sp>
      <p:sp>
        <p:nvSpPr>
          <p:cNvPr id="4" name="TextBox 3">
            <a:extLst>
              <a:ext uri="{FF2B5EF4-FFF2-40B4-BE49-F238E27FC236}">
                <a16:creationId xmlns:a16="http://schemas.microsoft.com/office/drawing/2014/main" id="{F4787AB3-0137-28AD-3E67-B5B217AE148C}"/>
              </a:ext>
            </a:extLst>
          </p:cNvPr>
          <p:cNvSpPr txBox="1"/>
          <p:nvPr/>
        </p:nvSpPr>
        <p:spPr>
          <a:xfrm>
            <a:off x="2782389" y="743561"/>
            <a:ext cx="6834051" cy="646331"/>
          </a:xfrm>
          <a:prstGeom prst="rect">
            <a:avLst/>
          </a:prstGeom>
          <a:noFill/>
        </p:spPr>
        <p:txBody>
          <a:bodyPr wrap="square" lIns="91440" tIns="45720" rIns="91440" bIns="45720" rtlCol="0">
            <a:spAutoFit/>
          </a:bodyPr>
          <a:lstStyle/>
          <a:p>
            <a:pPr lvl="0" algn="l"/>
            <a:r>
              <a:rPr lang="en-US" altLang="zh-CN" sz="3600" b="1" dirty="0">
                <a:solidFill>
                  <a:srgbClr val="FFC000"/>
                </a:solidFill>
                <a:latin typeface="Barlow Condensed" panose="020F0502020204030204" pitchFamily="2" charset="0"/>
                <a:cs typeface="+mn-ea"/>
                <a:sym typeface="+mn-lt"/>
              </a:rPr>
              <a:t>S</a:t>
            </a:r>
            <a:r>
              <a:rPr lang="en-US" altLang="zh-CN" sz="3600" b="1" dirty="0">
                <a:solidFill>
                  <a:schemeClr val="accent1"/>
                </a:solidFill>
                <a:latin typeface="Barlow Condensed" panose="020F0502020204030204" pitchFamily="2" charset="0"/>
                <a:cs typeface="+mn-ea"/>
                <a:sym typeface="+mn-lt"/>
              </a:rPr>
              <a:t>imulation of </a:t>
            </a:r>
            <a:r>
              <a:rPr lang="en-US" altLang="zh-CN" sz="3600" b="1" dirty="0">
                <a:solidFill>
                  <a:srgbClr val="FFC000"/>
                </a:solidFill>
                <a:latin typeface="Barlow Condensed" panose="020F0502020204030204" pitchFamily="2" charset="0"/>
                <a:cs typeface="+mn-ea"/>
                <a:sym typeface="+mn-lt"/>
              </a:rPr>
              <a:t>U</a:t>
            </a:r>
            <a:r>
              <a:rPr lang="en-US" altLang="zh-CN" sz="3600" b="1" dirty="0">
                <a:solidFill>
                  <a:schemeClr val="accent1"/>
                </a:solidFill>
                <a:latin typeface="Barlow Condensed" panose="020F0502020204030204" pitchFamily="2" charset="0"/>
                <a:cs typeface="+mn-ea"/>
                <a:sym typeface="+mn-lt"/>
              </a:rPr>
              <a:t>rban </a:t>
            </a:r>
            <a:r>
              <a:rPr lang="en-US" altLang="zh-CN" sz="3600" b="1" dirty="0" err="1">
                <a:solidFill>
                  <a:srgbClr val="FFC000"/>
                </a:solidFill>
                <a:latin typeface="Barlow Condensed" panose="020F0502020204030204" pitchFamily="2" charset="0"/>
                <a:cs typeface="+mn-ea"/>
                <a:sym typeface="+mn-lt"/>
              </a:rPr>
              <a:t>MO</a:t>
            </a:r>
            <a:r>
              <a:rPr lang="en-US" altLang="zh-CN" sz="3600" b="1" dirty="0" err="1">
                <a:solidFill>
                  <a:schemeClr val="accent1"/>
                </a:solidFill>
                <a:latin typeface="Barlow Condensed" panose="020F0502020204030204" pitchFamily="2" charset="0"/>
                <a:cs typeface="+mn-ea"/>
                <a:sym typeface="+mn-lt"/>
              </a:rPr>
              <a:t>bility</a:t>
            </a:r>
            <a:r>
              <a:rPr lang="en-US" altLang="zh-CN" sz="3600" b="1" dirty="0">
                <a:solidFill>
                  <a:schemeClr val="accent1"/>
                </a:solidFill>
                <a:latin typeface="Barlow Condensed" panose="020F0502020204030204" pitchFamily="2" charset="0"/>
                <a:cs typeface="+mn-ea"/>
                <a:sym typeface="+mn-lt"/>
              </a:rPr>
              <a:t> (SUMO)</a:t>
            </a:r>
          </a:p>
        </p:txBody>
      </p:sp>
    </p:spTree>
    <p:extLst>
      <p:ext uri="{BB962C8B-B14F-4D97-AF65-F5344CB8AC3E}">
        <p14:creationId xmlns:p14="http://schemas.microsoft.com/office/powerpoint/2010/main" val="61433993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1000"/>
                                        <p:tgtEl>
                                          <p:spTgt spid="39"/>
                                        </p:tgtEl>
                                      </p:cBhvr>
                                    </p:animEffect>
                                    <p:anim calcmode="lin" valueType="num">
                                      <p:cBhvr>
                                        <p:cTn id="73" dur="1000" fill="hold"/>
                                        <p:tgtEl>
                                          <p:spTgt spid="39"/>
                                        </p:tgtEl>
                                        <p:attrNameLst>
                                          <p:attrName>ppt_x</p:attrName>
                                        </p:attrNameLst>
                                      </p:cBhvr>
                                      <p:tavLst>
                                        <p:tav tm="0">
                                          <p:val>
                                            <p:strVal val="#ppt_x"/>
                                          </p:val>
                                        </p:tav>
                                        <p:tav tm="100000">
                                          <p:val>
                                            <p:strVal val="#ppt_x"/>
                                          </p:val>
                                        </p:tav>
                                      </p:tavLst>
                                    </p:anim>
                                    <p:anim calcmode="lin" valueType="num">
                                      <p:cBhvr>
                                        <p:cTn id="74" dur="1000" fill="hold"/>
                                        <p:tgtEl>
                                          <p:spTgt spid="3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1000"/>
                                        <p:tgtEl>
                                          <p:spTgt spid="41"/>
                                        </p:tgtEl>
                                      </p:cBhvr>
                                    </p:animEffect>
                                    <p:anim calcmode="lin" valueType="num">
                                      <p:cBhvr>
                                        <p:cTn id="78" dur="1000" fill="hold"/>
                                        <p:tgtEl>
                                          <p:spTgt spid="41"/>
                                        </p:tgtEl>
                                        <p:attrNameLst>
                                          <p:attrName>ppt_x</p:attrName>
                                        </p:attrNameLst>
                                      </p:cBhvr>
                                      <p:tavLst>
                                        <p:tav tm="0">
                                          <p:val>
                                            <p:strVal val="#ppt_x"/>
                                          </p:val>
                                        </p:tav>
                                        <p:tav tm="100000">
                                          <p:val>
                                            <p:strVal val="#ppt_x"/>
                                          </p:val>
                                        </p:tav>
                                      </p:tavLst>
                                    </p:anim>
                                    <p:anim calcmode="lin" valueType="num">
                                      <p:cBhvr>
                                        <p:cTn id="79" dur="1000" fill="hold"/>
                                        <p:tgtEl>
                                          <p:spTgt spid="4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1000"/>
                                        <p:tgtEl>
                                          <p:spTgt spid="2"/>
                                        </p:tgtEl>
                                      </p:cBhvr>
                                    </p:animEffect>
                                    <p:anim calcmode="lin" valueType="num">
                                      <p:cBhvr>
                                        <p:cTn id="83" dur="1000" fill="hold"/>
                                        <p:tgtEl>
                                          <p:spTgt spid="2"/>
                                        </p:tgtEl>
                                        <p:attrNameLst>
                                          <p:attrName>ppt_x</p:attrName>
                                        </p:attrNameLst>
                                      </p:cBhvr>
                                      <p:tavLst>
                                        <p:tav tm="0">
                                          <p:val>
                                            <p:strVal val="#ppt_x"/>
                                          </p:val>
                                        </p:tav>
                                        <p:tav tm="100000">
                                          <p:val>
                                            <p:strVal val="#ppt_x"/>
                                          </p:val>
                                        </p:tav>
                                      </p:tavLst>
                                    </p:anim>
                                    <p:anim calcmode="lin" valueType="num">
                                      <p:cBhvr>
                                        <p:cTn id="84" dur="1000" fill="hold"/>
                                        <p:tgtEl>
                                          <p:spTgt spid="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6" grpId="0" animBg="1"/>
      <p:bldP spid="37" grpId="0"/>
      <p:bldP spid="39" grpId="0" animBg="1"/>
      <p:bldP spid="40" grpId="0"/>
      <p:bldP spid="41" grpId="0" animBg="1"/>
      <p:bldP spid="42"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TextBox 4">
            <a:extLst>
              <a:ext uri="{FF2B5EF4-FFF2-40B4-BE49-F238E27FC236}">
                <a16:creationId xmlns:a16="http://schemas.microsoft.com/office/drawing/2014/main" id="{273F88C1-AD97-DD6A-9EC3-A0CE588E8B6B}"/>
              </a:ext>
            </a:extLst>
          </p:cNvPr>
          <p:cNvSpPr txBox="1"/>
          <p:nvPr/>
        </p:nvSpPr>
        <p:spPr>
          <a:xfrm>
            <a:off x="2560318" y="743561"/>
            <a:ext cx="7628686"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Simulation of the Proposed Control System</a:t>
            </a:r>
          </a:p>
        </p:txBody>
      </p:sp>
      <p:pic>
        <p:nvPicPr>
          <p:cNvPr id="6" name="bandicam 2023-06-21 19-14-25-637">
            <a:hlinkClick r:id="" action="ppaction://media"/>
            <a:extLst>
              <a:ext uri="{FF2B5EF4-FFF2-40B4-BE49-F238E27FC236}">
                <a16:creationId xmlns:a16="http://schemas.microsoft.com/office/drawing/2014/main" id="{BB5035F4-A778-65C2-5EC0-66254D8D84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70661" y="1482996"/>
            <a:ext cx="4990602" cy="4953906"/>
          </a:xfrm>
          <a:prstGeom prst="rect">
            <a:avLst/>
          </a:prstGeom>
        </p:spPr>
      </p:pic>
    </p:spTree>
    <p:extLst>
      <p:ext uri="{BB962C8B-B14F-4D97-AF65-F5344CB8AC3E}">
        <p14:creationId xmlns:p14="http://schemas.microsoft.com/office/powerpoint/2010/main" val="256874972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2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pic>
        <p:nvPicPr>
          <p:cNvPr id="6" name="bandicam 2023-06-20 18-27-43-027">
            <a:hlinkClick r:id="" action="ppaction://media"/>
            <a:extLst>
              <a:ext uri="{FF2B5EF4-FFF2-40B4-BE49-F238E27FC236}">
                <a16:creationId xmlns:a16="http://schemas.microsoft.com/office/drawing/2014/main" id="{C3D3569F-CF12-D8A3-978D-0822590638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43312" y="1549033"/>
            <a:ext cx="4633545" cy="4565405"/>
          </a:xfrm>
          <a:prstGeom prst="rect">
            <a:avLst/>
          </a:prstGeom>
        </p:spPr>
      </p:pic>
      <p:sp>
        <p:nvSpPr>
          <p:cNvPr id="3" name="TextBox 2">
            <a:extLst>
              <a:ext uri="{FF2B5EF4-FFF2-40B4-BE49-F238E27FC236}">
                <a16:creationId xmlns:a16="http://schemas.microsoft.com/office/drawing/2014/main" id="{6D8A956B-478F-0970-FF9D-9BE09FA521E7}"/>
              </a:ext>
            </a:extLst>
          </p:cNvPr>
          <p:cNvSpPr txBox="1"/>
          <p:nvPr/>
        </p:nvSpPr>
        <p:spPr>
          <a:xfrm>
            <a:off x="4187687" y="743561"/>
            <a:ext cx="4370733"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A Simulated Comparison</a:t>
            </a:r>
          </a:p>
        </p:txBody>
      </p:sp>
      <p:sp>
        <p:nvSpPr>
          <p:cNvPr id="5" name="Text Placeholder 2">
            <a:extLst>
              <a:ext uri="{FF2B5EF4-FFF2-40B4-BE49-F238E27FC236}">
                <a16:creationId xmlns:a16="http://schemas.microsoft.com/office/drawing/2014/main" id="{9946ECB2-F8A7-5F85-99DB-4AD9634E43A0}"/>
              </a:ext>
            </a:extLst>
          </p:cNvPr>
          <p:cNvSpPr txBox="1"/>
          <p:nvPr/>
        </p:nvSpPr>
        <p:spPr>
          <a:xfrm>
            <a:off x="2432172" y="6206980"/>
            <a:ext cx="2635486" cy="257409"/>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Proposed Control System</a:t>
            </a:r>
            <a:endParaRPr lang="en-GB"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 Placeholder 2">
            <a:extLst>
              <a:ext uri="{FF2B5EF4-FFF2-40B4-BE49-F238E27FC236}">
                <a16:creationId xmlns:a16="http://schemas.microsoft.com/office/drawing/2014/main" id="{C1F6F139-A9B9-DCA5-0E4A-8EB9EAECFED7}"/>
              </a:ext>
            </a:extLst>
          </p:cNvPr>
          <p:cNvSpPr txBox="1"/>
          <p:nvPr/>
        </p:nvSpPr>
        <p:spPr>
          <a:xfrm>
            <a:off x="6854954" y="6206980"/>
            <a:ext cx="3438573" cy="297318"/>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Fixed-Time Control System</a:t>
            </a:r>
            <a:endParaRPr lang="en-GB"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pic>
        <p:nvPicPr>
          <p:cNvPr id="7" name="bandicam 2023-06-21 19-14-25-637">
            <a:hlinkClick r:id="" action="ppaction://media"/>
            <a:extLst>
              <a:ext uri="{FF2B5EF4-FFF2-40B4-BE49-F238E27FC236}">
                <a16:creationId xmlns:a16="http://schemas.microsoft.com/office/drawing/2014/main" id="{5794AFF8-2755-B33D-CDF0-EB2D94DA218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449465" y="1548311"/>
            <a:ext cx="4599224" cy="4565406"/>
          </a:xfrm>
          <a:prstGeom prst="rect">
            <a:avLst/>
          </a:prstGeom>
        </p:spPr>
      </p:pic>
    </p:spTree>
    <p:extLst>
      <p:ext uri="{BB962C8B-B14F-4D97-AF65-F5344CB8AC3E}">
        <p14:creationId xmlns:p14="http://schemas.microsoft.com/office/powerpoint/2010/main" val="358170932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856" fill="hold"/>
                                        <p:tgtEl>
                                          <p:spTgt spid="6"/>
                                        </p:tgtEl>
                                      </p:cBhvr>
                                    </p:cmd>
                                  </p:childTnLst>
                                </p:cTn>
                              </p:par>
                              <p:par>
                                <p:cTn id="7" presetID="1" presetClass="mediacall" presetSubtype="0" fill="hold" nodeType="withEffect">
                                  <p:stCondLst>
                                    <p:cond delay="0"/>
                                  </p:stCondLst>
                                  <p:childTnLst>
                                    <p:cmd type="call" cmd="playFrom(0.0)">
                                      <p:cBhvr>
                                        <p:cTn id="8" dur="732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2" name="Picture 21" descr="A picture containing mobile phone, gadget&#10;&#10;Description automatically generated">
            <a:extLst>
              <a:ext uri="{FF2B5EF4-FFF2-40B4-BE49-F238E27FC236}">
                <a16:creationId xmlns:a16="http://schemas.microsoft.com/office/drawing/2014/main" id="{656C978C-366D-60E9-6191-C1AEBC488B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5020" y="3472286"/>
            <a:ext cx="2822460" cy="2822460"/>
          </a:xfrm>
          <a:prstGeom prst="rect">
            <a:avLst/>
          </a:prstGeom>
        </p:spPr>
      </p:pic>
      <p:pic>
        <p:nvPicPr>
          <p:cNvPr id="28" name="Picture 27" descr="Cartoon cars on a road&#10;&#10;Description automatically generated with low confidence">
            <a:extLst>
              <a:ext uri="{FF2B5EF4-FFF2-40B4-BE49-F238E27FC236}">
                <a16:creationId xmlns:a16="http://schemas.microsoft.com/office/drawing/2014/main" id="{54D58792-222B-61CF-B130-03AEAD436A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460" y="3472285"/>
            <a:ext cx="3328699" cy="2822460"/>
          </a:xfrm>
          <a:prstGeom prst="rect">
            <a:avLst/>
          </a:prstGeom>
        </p:spPr>
      </p:pic>
      <p:sp>
        <p:nvSpPr>
          <p:cNvPr id="4" name="TextBox 6">
            <a:extLst>
              <a:ext uri="{FF2B5EF4-FFF2-40B4-BE49-F238E27FC236}">
                <a16:creationId xmlns:a16="http://schemas.microsoft.com/office/drawing/2014/main" id="{38A8A286-6839-10B8-E725-CD022725B258}"/>
              </a:ext>
            </a:extLst>
          </p:cNvPr>
          <p:cNvSpPr txBox="1"/>
          <p:nvPr/>
        </p:nvSpPr>
        <p:spPr>
          <a:xfrm>
            <a:off x="5186015" y="743561"/>
            <a:ext cx="1930337" cy="646331"/>
          </a:xfrm>
          <a:prstGeom prst="rect">
            <a:avLst/>
          </a:prstGeom>
          <a:noFill/>
        </p:spPr>
        <p:txBody>
          <a:bodyPr wrap="none" lIns="91440" tIns="45720" rIns="91440" bIns="45720" rtlCol="0">
            <a:spAutoFit/>
          </a:bodyPr>
          <a:lstStyle/>
          <a:p>
            <a:pPr lvl="0" algn="ctr"/>
            <a:r>
              <a:rPr lang="en-US" altLang="zh-CN" sz="3600" b="1" dirty="0">
                <a:solidFill>
                  <a:schemeClr val="accent1"/>
                </a:solidFill>
                <a:latin typeface="Barlow Condensed" panose="020F0502020204030204" pitchFamily="2" charset="0"/>
                <a:cs typeface="+mn-ea"/>
                <a:sym typeface="+mn-lt"/>
              </a:rPr>
              <a:t>Motivation</a:t>
            </a:r>
          </a:p>
        </p:txBody>
      </p:sp>
      <p:sp>
        <p:nvSpPr>
          <p:cNvPr id="5" name="TextBox 4">
            <a:extLst>
              <a:ext uri="{FF2B5EF4-FFF2-40B4-BE49-F238E27FC236}">
                <a16:creationId xmlns:a16="http://schemas.microsoft.com/office/drawing/2014/main" id="{DD28434A-EEBC-F911-F3D8-7580F14D6A0C}"/>
              </a:ext>
            </a:extLst>
          </p:cNvPr>
          <p:cNvSpPr txBox="1"/>
          <p:nvPr/>
        </p:nvSpPr>
        <p:spPr>
          <a:xfrm>
            <a:off x="1216085" y="1708334"/>
            <a:ext cx="9705199" cy="167738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a:solidFill>
                  <a:schemeClr val="tx1">
                    <a:lumMod val="85000"/>
                    <a:lumOff val="15000"/>
                  </a:schemeClr>
                </a:solidFill>
                <a:cs typeface="+mn-ea"/>
                <a:sym typeface="+mn-lt"/>
              </a:rPr>
              <a:t>Most traffic lights signals share the same goal: </a:t>
            </a:r>
          </a:p>
          <a:p>
            <a:pPr algn="ctr">
              <a:lnSpc>
                <a:spcPct val="150000"/>
              </a:lnSpc>
            </a:pPr>
            <a:r>
              <a:rPr lang="en-US" altLang="zh-CN" sz="2400" dirty="0">
                <a:solidFill>
                  <a:schemeClr val="tx1">
                    <a:lumMod val="85000"/>
                    <a:lumOff val="15000"/>
                  </a:schemeClr>
                </a:solidFill>
                <a:cs typeface="+mn-ea"/>
                <a:sym typeface="+mn-lt"/>
              </a:rPr>
              <a:t>“ Maintain a safe flow of traffic by keeping individuals on their own lanes, and reducing the speed and volume of vehicles in traffic. “</a:t>
            </a:r>
          </a:p>
        </p:txBody>
      </p:sp>
    </p:spTree>
    <p:extLst>
      <p:ext uri="{BB962C8B-B14F-4D97-AF65-F5344CB8AC3E}">
        <p14:creationId xmlns:p14="http://schemas.microsoft.com/office/powerpoint/2010/main" val="234369876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矩形 4"/>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
        <p:nvSpPr>
          <p:cNvPr id="2" name="TextBox 1">
            <a:extLst>
              <a:ext uri="{FF2B5EF4-FFF2-40B4-BE49-F238E27FC236}">
                <a16:creationId xmlns:a16="http://schemas.microsoft.com/office/drawing/2014/main" id="{C6B2456E-F1E3-292D-F72F-B048CDEBE8D0}"/>
              </a:ext>
            </a:extLst>
          </p:cNvPr>
          <p:cNvSpPr txBox="1"/>
          <p:nvPr/>
        </p:nvSpPr>
        <p:spPr>
          <a:xfrm>
            <a:off x="3317967" y="743561"/>
            <a:ext cx="6140087"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Physical Simulation (Maquette)</a:t>
            </a:r>
          </a:p>
        </p:txBody>
      </p:sp>
      <p:sp>
        <p:nvSpPr>
          <p:cNvPr id="3" name="TextBox 2">
            <a:extLst>
              <a:ext uri="{FF2B5EF4-FFF2-40B4-BE49-F238E27FC236}">
                <a16:creationId xmlns:a16="http://schemas.microsoft.com/office/drawing/2014/main" id="{FCA8737F-9C3D-3501-769E-B16C45198F37}"/>
              </a:ext>
            </a:extLst>
          </p:cNvPr>
          <p:cNvSpPr txBox="1"/>
          <p:nvPr/>
        </p:nvSpPr>
        <p:spPr>
          <a:xfrm>
            <a:off x="975999" y="1709708"/>
            <a:ext cx="10584630" cy="4638449"/>
          </a:xfrm>
          <a:prstGeom prst="rect">
            <a:avLst/>
          </a:prstGeom>
          <a:noFill/>
        </p:spPr>
        <p:txBody>
          <a:bodyPr wrap="square" rtlCol="0">
            <a:spAutoFit/>
          </a:bodyPr>
          <a:lstStyle/>
          <a:p>
            <a:pPr>
              <a:lnSpc>
                <a:spcPct val="150000"/>
              </a:lnSpc>
            </a:pPr>
            <a:r>
              <a:rPr lang="en-US" sz="2400" b="1" dirty="0">
                <a:latin typeface="Barlow Condensed (Body)"/>
              </a:rPr>
              <a:t>Components</a:t>
            </a:r>
          </a:p>
          <a:p>
            <a:pPr marL="457200" indent="-457200">
              <a:lnSpc>
                <a:spcPct val="150000"/>
              </a:lnSpc>
              <a:buAutoNum type="arabicPeriod"/>
            </a:pPr>
            <a:r>
              <a:rPr lang="en-US" sz="2200" dirty="0">
                <a:latin typeface="Barlow Condensed (Body)"/>
              </a:rPr>
              <a:t>Arduino Uno microcontroller board </a:t>
            </a:r>
            <a:r>
              <a:rPr lang="en-US" sz="2200" dirty="0">
                <a:latin typeface="Barlow Condensed (Body)"/>
                <a:sym typeface="Wingdings" panose="05000000000000000000" pitchFamily="2" charset="2"/>
              </a:rPr>
              <a:t></a:t>
            </a:r>
            <a:r>
              <a:rPr lang="en-US" sz="2200" dirty="0">
                <a:latin typeface="Barlow Condensed (Body)"/>
              </a:rPr>
              <a:t> A popular open-source platform used for building electronic projects. </a:t>
            </a:r>
          </a:p>
          <a:p>
            <a:pPr marL="457200" indent="-457200">
              <a:lnSpc>
                <a:spcPct val="150000"/>
              </a:lnSpc>
              <a:buAutoNum type="arabicPeriod"/>
            </a:pPr>
            <a:r>
              <a:rPr lang="en-US" sz="2200" dirty="0">
                <a:latin typeface="Barlow Condensed (Body)"/>
              </a:rPr>
              <a:t>Ultrasonic sensor </a:t>
            </a:r>
            <a:r>
              <a:rPr lang="en-US" sz="2200" dirty="0">
                <a:latin typeface="Barlow Condensed (Body)"/>
                <a:sym typeface="Wingdings" panose="05000000000000000000" pitchFamily="2" charset="2"/>
              </a:rPr>
              <a:t></a:t>
            </a:r>
            <a:r>
              <a:rPr lang="en-US" sz="2200" dirty="0">
                <a:latin typeface="Barlow Condensed (Body)"/>
              </a:rPr>
              <a:t> Detects the presence of vehicles at a particular distance,  this information is then used to control the traffic light.</a:t>
            </a:r>
          </a:p>
          <a:p>
            <a:pPr marL="457200" indent="-457200">
              <a:lnSpc>
                <a:spcPct val="150000"/>
              </a:lnSpc>
              <a:buAutoNum type="arabicPeriod"/>
            </a:pPr>
            <a:r>
              <a:rPr lang="en-US" sz="2200" dirty="0">
                <a:latin typeface="Barlow Condensed (Body)"/>
              </a:rPr>
              <a:t>LEDs </a:t>
            </a:r>
            <a:r>
              <a:rPr lang="en-US" sz="2200" dirty="0">
                <a:latin typeface="Barlow Condensed (Body)"/>
                <a:sym typeface="Wingdings" panose="05000000000000000000" pitchFamily="2" charset="2"/>
              </a:rPr>
              <a:t> I</a:t>
            </a:r>
            <a:r>
              <a:rPr lang="en-US" sz="2200" dirty="0">
                <a:latin typeface="Barlow Condensed (Body)"/>
              </a:rPr>
              <a:t>ndicates the status of the traffic light, with each color representing a different state.</a:t>
            </a:r>
          </a:p>
          <a:p>
            <a:pPr marL="457200" indent="-457200">
              <a:lnSpc>
                <a:spcPct val="150000"/>
              </a:lnSpc>
              <a:buAutoNum type="arabicPeriod"/>
            </a:pPr>
            <a:r>
              <a:rPr lang="en-US" sz="2200" dirty="0">
                <a:latin typeface="Barlow Condensed (Body)"/>
              </a:rPr>
              <a:t>Resistance </a:t>
            </a:r>
            <a:r>
              <a:rPr lang="en-US" sz="2200" dirty="0">
                <a:latin typeface="Barlow Condensed (Body)"/>
                <a:sym typeface="Wingdings" panose="05000000000000000000" pitchFamily="2" charset="2"/>
              </a:rPr>
              <a:t></a:t>
            </a:r>
            <a:r>
              <a:rPr lang="en-US" sz="2200" dirty="0">
                <a:latin typeface="Barlow Condensed (Body)"/>
              </a:rPr>
              <a:t> Limits the current flowing through the LEDs, preventing them from burning out.</a:t>
            </a:r>
          </a:p>
          <a:p>
            <a:pPr>
              <a:lnSpc>
                <a:spcPct val="150000"/>
              </a:lnSpc>
            </a:pPr>
            <a:r>
              <a:rPr lang="en-US" sz="2200" dirty="0">
                <a:latin typeface="Barlow Condensed (Body)"/>
              </a:rPr>
              <a:t> </a:t>
            </a:r>
          </a:p>
          <a:p>
            <a:pPr>
              <a:lnSpc>
                <a:spcPct val="150000"/>
              </a:lnSpc>
            </a:pPr>
            <a:r>
              <a:rPr lang="en-US" sz="2200" dirty="0">
                <a:latin typeface="Barlow Condensed (Body)"/>
              </a:rPr>
              <a:t> </a:t>
            </a:r>
          </a:p>
        </p:txBody>
      </p:sp>
    </p:spTree>
    <p:extLst>
      <p:ext uri="{BB962C8B-B14F-4D97-AF65-F5344CB8AC3E}">
        <p14:creationId xmlns:p14="http://schemas.microsoft.com/office/powerpoint/2010/main" val="299838735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矩形 4"/>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
        <p:nvSpPr>
          <p:cNvPr id="2" name="TextBox 1">
            <a:extLst>
              <a:ext uri="{FF2B5EF4-FFF2-40B4-BE49-F238E27FC236}">
                <a16:creationId xmlns:a16="http://schemas.microsoft.com/office/drawing/2014/main" id="{C6B2456E-F1E3-292D-F72F-B048CDEBE8D0}"/>
              </a:ext>
            </a:extLst>
          </p:cNvPr>
          <p:cNvSpPr txBox="1"/>
          <p:nvPr/>
        </p:nvSpPr>
        <p:spPr>
          <a:xfrm>
            <a:off x="3317967" y="743561"/>
            <a:ext cx="6140087"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Physical Simulation (Maquette)</a:t>
            </a:r>
          </a:p>
        </p:txBody>
      </p:sp>
      <p:sp>
        <p:nvSpPr>
          <p:cNvPr id="3" name="TextBox 2">
            <a:extLst>
              <a:ext uri="{FF2B5EF4-FFF2-40B4-BE49-F238E27FC236}">
                <a16:creationId xmlns:a16="http://schemas.microsoft.com/office/drawing/2014/main" id="{FCA8737F-9C3D-3501-769E-B16C45198F37}"/>
              </a:ext>
            </a:extLst>
          </p:cNvPr>
          <p:cNvSpPr txBox="1"/>
          <p:nvPr/>
        </p:nvSpPr>
        <p:spPr>
          <a:xfrm>
            <a:off x="975999" y="1709708"/>
            <a:ext cx="10231932" cy="2560957"/>
          </a:xfrm>
          <a:prstGeom prst="rect">
            <a:avLst/>
          </a:prstGeom>
          <a:noFill/>
        </p:spPr>
        <p:txBody>
          <a:bodyPr wrap="square" rtlCol="0">
            <a:spAutoFit/>
          </a:bodyPr>
          <a:lstStyle/>
          <a:p>
            <a:pPr>
              <a:lnSpc>
                <a:spcPct val="150000"/>
              </a:lnSpc>
            </a:pPr>
            <a:r>
              <a:rPr lang="en-US" sz="2200" dirty="0">
                <a:latin typeface="Barlow Condensed (Body)"/>
              </a:rPr>
              <a:t>The smart traffic light project works by using the ultrasonic sensor to detect the presence of vehicles at a particular distance, If the distance computed by the sensor is shorter than expected (which indicates the presence of a vehicle), the traffic light will remain green, allowing the vehicle to pass through. If the computed distance is as expected (no vehicles around), the traffic light will switch to red, allowing vehicles at other lanes to proceed.</a:t>
            </a:r>
          </a:p>
        </p:txBody>
      </p:sp>
    </p:spTree>
    <p:extLst>
      <p:ext uri="{BB962C8B-B14F-4D97-AF65-F5344CB8AC3E}">
        <p14:creationId xmlns:p14="http://schemas.microsoft.com/office/powerpoint/2010/main" val="57520639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5" name="矩形 4"/>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
        <p:nvSpPr>
          <p:cNvPr id="6" name="TextBox 6"/>
          <p:cNvSpPr txBox="1"/>
          <p:nvPr/>
        </p:nvSpPr>
        <p:spPr bwMode="auto">
          <a:xfrm>
            <a:off x="2912593" y="1962715"/>
            <a:ext cx="2868466" cy="830997"/>
          </a:xfrm>
          <a:prstGeom prst="rect">
            <a:avLst/>
          </a:prstGeom>
          <a:noFill/>
        </p:spPr>
        <p:txBody>
          <a:bodyPr wrap="square">
            <a:spAutoFit/>
          </a:bodyPr>
          <a:lstStyle/>
          <a:p>
            <a:pPr defTabSz="866775">
              <a:defRPr/>
            </a:pPr>
            <a:r>
              <a:rPr lang="en-US" altLang="zh-CN"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More pictures of various vehicles’ types would improve the model’s training</a:t>
            </a:r>
            <a:endParaRPr lang="en-US"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Box 31"/>
          <p:cNvSpPr txBox="1"/>
          <p:nvPr/>
        </p:nvSpPr>
        <p:spPr bwMode="auto">
          <a:xfrm>
            <a:off x="3174049" y="3824704"/>
            <a:ext cx="2755829" cy="584775"/>
          </a:xfrm>
          <a:prstGeom prst="rect">
            <a:avLst/>
          </a:prstGeom>
          <a:noFill/>
        </p:spPr>
        <p:txBody>
          <a:bodyPr wrap="square">
            <a:spAutoFit/>
          </a:bodyPr>
          <a:lstStyle/>
          <a:p>
            <a:pPr defTabSz="866775">
              <a:defRPr/>
            </a:pPr>
            <a:r>
              <a:rPr lang="en-US" altLang="zh-CN"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Determining the ambulance with higher priority based on its serin.</a:t>
            </a:r>
            <a:endParaRPr lang="en-US"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nvGrpSpPr>
          <p:cNvPr id="15" name="Group 13"/>
          <p:cNvGrpSpPr/>
          <p:nvPr/>
        </p:nvGrpSpPr>
        <p:grpSpPr bwMode="auto">
          <a:xfrm>
            <a:off x="2105582" y="3290974"/>
            <a:ext cx="3922931" cy="1377392"/>
            <a:chOff x="3798640" y="4694042"/>
            <a:chExt cx="5609728" cy="1759294"/>
          </a:xfrm>
        </p:grpSpPr>
        <p:sp>
          <p:nvSpPr>
            <p:cNvPr id="16" name="圆角矩形 6"/>
            <p:cNvSpPr/>
            <p:nvPr/>
          </p:nvSpPr>
          <p:spPr>
            <a:xfrm>
              <a:off x="3798640" y="4694042"/>
              <a:ext cx="5609728" cy="1759294"/>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7" name="燕尾形 26"/>
            <p:cNvSpPr/>
            <p:nvPr/>
          </p:nvSpPr>
          <p:spPr>
            <a:xfrm>
              <a:off x="4920904" y="5230722"/>
              <a:ext cx="323821" cy="325501"/>
            </a:xfrm>
            <a:prstGeom prst="chevron">
              <a:avLst/>
            </a:pr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8" name="燕尾形 27"/>
            <p:cNvSpPr/>
            <p:nvPr/>
          </p:nvSpPr>
          <p:spPr>
            <a:xfrm>
              <a:off x="5166944" y="5230722"/>
              <a:ext cx="323821" cy="325501"/>
            </a:xfrm>
            <a:prstGeom prst="chevron">
              <a:avLst/>
            </a:pr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9" name="TextBox 17"/>
            <p:cNvSpPr txBox="1"/>
            <p:nvPr/>
          </p:nvSpPr>
          <p:spPr>
            <a:xfrm>
              <a:off x="4124049" y="5202015"/>
              <a:ext cx="963527" cy="1097051"/>
            </a:xfrm>
            <a:prstGeom prst="rect">
              <a:avLst/>
            </a:prstGeom>
            <a:noFill/>
          </p:spPr>
          <p:txBody>
            <a:bodyPr>
              <a:spAutoFit/>
            </a:bodyPr>
            <a:lstStyle/>
            <a:p>
              <a:pPr algn="ctr" defTabSz="866775" fontAlgn="base">
                <a:lnSpc>
                  <a:spcPct val="130000"/>
                </a:lnSpc>
                <a:spcBef>
                  <a:spcPct val="0"/>
                </a:spcBef>
                <a:spcAft>
                  <a:spcPct val="0"/>
                </a:spcAft>
                <a:defRPr/>
              </a:pPr>
              <a:r>
                <a:rPr lang="en-US" altLang="zh-CN" sz="4800" b="1" kern="0" dirty="0">
                  <a:solidFill>
                    <a:sysClr val="window" lastClr="FFFFFF">
                      <a:lumMod val="50000"/>
                    </a:sys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3</a:t>
              </a:r>
            </a:p>
          </p:txBody>
        </p:sp>
      </p:grpSp>
      <p:sp>
        <p:nvSpPr>
          <p:cNvPr id="25" name="TextBox 33"/>
          <p:cNvSpPr txBox="1"/>
          <p:nvPr/>
        </p:nvSpPr>
        <p:spPr>
          <a:xfrm>
            <a:off x="3072771" y="1672887"/>
            <a:ext cx="2157887" cy="430887"/>
          </a:xfrm>
          <a:prstGeom prst="rect">
            <a:avLst/>
          </a:prstGeom>
          <a:noFill/>
        </p:spPr>
        <p:txBody>
          <a:bodyPr wrap="square" rtlCol="0">
            <a:spAutoFit/>
          </a:bodyPr>
          <a:lstStyle/>
          <a:p>
            <a:pPr algn="ct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More Data</a:t>
            </a:r>
          </a:p>
        </p:txBody>
      </p:sp>
      <p:sp>
        <p:nvSpPr>
          <p:cNvPr id="26" name="TextBox 34"/>
          <p:cNvSpPr txBox="1"/>
          <p:nvPr/>
        </p:nvSpPr>
        <p:spPr>
          <a:xfrm>
            <a:off x="3549538" y="3453268"/>
            <a:ext cx="1638375" cy="461665"/>
          </a:xfrm>
          <a:prstGeom prst="rect">
            <a:avLst/>
          </a:prstGeom>
          <a:noFill/>
        </p:spPr>
        <p:txBody>
          <a:bodyPr wrap="square" rtlCol="0">
            <a:spAutoFit/>
          </a:bodyPr>
          <a:lstStyle/>
          <a:p>
            <a:pPr algn="ct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Audio</a:t>
            </a:r>
            <a:r>
              <a:rPr lang="en-US" sz="24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 Sensor</a:t>
            </a:r>
          </a:p>
        </p:txBody>
      </p:sp>
      <p:grpSp>
        <p:nvGrpSpPr>
          <p:cNvPr id="29" name="Group 12"/>
          <p:cNvGrpSpPr/>
          <p:nvPr/>
        </p:nvGrpSpPr>
        <p:grpSpPr>
          <a:xfrm>
            <a:off x="1709799" y="1522828"/>
            <a:ext cx="3922931" cy="1378638"/>
            <a:chOff x="603607" y="1746900"/>
            <a:chExt cx="5100205" cy="1600489"/>
          </a:xfrm>
        </p:grpSpPr>
        <p:grpSp>
          <p:nvGrpSpPr>
            <p:cNvPr id="30" name="Group 1"/>
            <p:cNvGrpSpPr/>
            <p:nvPr/>
          </p:nvGrpSpPr>
          <p:grpSpPr>
            <a:xfrm>
              <a:off x="603607" y="1746900"/>
              <a:ext cx="5100205" cy="1600489"/>
              <a:chOff x="603607" y="1746900"/>
              <a:chExt cx="5100205" cy="1600489"/>
            </a:xfrm>
          </p:grpSpPr>
          <p:sp>
            <p:nvSpPr>
              <p:cNvPr id="33" name="圆角矩形 6"/>
              <p:cNvSpPr/>
              <p:nvPr/>
            </p:nvSpPr>
            <p:spPr bwMode="auto">
              <a:xfrm>
                <a:off x="603607" y="1746900"/>
                <a:ext cx="5100205" cy="1600489"/>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chemeClr val="accent1"/>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4" name="TextBox 5"/>
              <p:cNvSpPr txBox="1"/>
              <p:nvPr/>
            </p:nvSpPr>
            <p:spPr bwMode="auto">
              <a:xfrm>
                <a:off x="864100" y="2202649"/>
                <a:ext cx="876012" cy="997123"/>
              </a:xfrm>
              <a:prstGeom prst="rect">
                <a:avLst/>
              </a:prstGeom>
              <a:noFill/>
            </p:spPr>
            <p:txBody>
              <a:bodyPr>
                <a:spAutoFit/>
              </a:bodyPr>
              <a:lstStyle/>
              <a:p>
                <a:pPr algn="ctr" defTabSz="866775">
                  <a:lnSpc>
                    <a:spcPct val="130000"/>
                  </a:lnSpc>
                  <a:defRPr/>
                </a:pPr>
                <a:r>
                  <a:rPr lang="en-US" altLang="zh-CN" sz="4800" b="1" kern="0" dirty="0">
                    <a:solidFill>
                      <a:sysClr val="window" lastClr="FFFFFF">
                        <a:lumMod val="50000"/>
                      </a:sys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1</a:t>
                </a:r>
              </a:p>
            </p:txBody>
          </p:sp>
        </p:grpSp>
        <p:sp>
          <p:nvSpPr>
            <p:cNvPr id="31" name="燕尾形 20"/>
            <p:cNvSpPr/>
            <p:nvPr/>
          </p:nvSpPr>
          <p:spPr bwMode="auto">
            <a:xfrm>
              <a:off x="1623937" y="2236139"/>
              <a:ext cx="294409" cy="294409"/>
            </a:xfrm>
            <a:prstGeom prst="chevron">
              <a:avLst/>
            </a:prstGeom>
            <a:solidFill>
              <a:schemeClr val="accent1"/>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2" name="燕尾形 21"/>
            <p:cNvSpPr/>
            <p:nvPr/>
          </p:nvSpPr>
          <p:spPr bwMode="auto">
            <a:xfrm>
              <a:off x="1847630" y="2236139"/>
              <a:ext cx="294409" cy="294409"/>
            </a:xfrm>
            <a:prstGeom prst="chevron">
              <a:avLst/>
            </a:prstGeom>
            <a:solidFill>
              <a:schemeClr val="accent1"/>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grpSp>
      <p:sp>
        <p:nvSpPr>
          <p:cNvPr id="36" name="TextBox 32">
            <a:extLst>
              <a:ext uri="{FF2B5EF4-FFF2-40B4-BE49-F238E27FC236}">
                <a16:creationId xmlns:a16="http://schemas.microsoft.com/office/drawing/2014/main" id="{4E44E8AD-D8FC-9861-7F29-65C1CBD0BE78}"/>
              </a:ext>
            </a:extLst>
          </p:cNvPr>
          <p:cNvSpPr txBox="1"/>
          <p:nvPr/>
        </p:nvSpPr>
        <p:spPr bwMode="auto">
          <a:xfrm>
            <a:off x="7594601" y="4479665"/>
            <a:ext cx="2527593" cy="830997"/>
          </a:xfrm>
          <a:prstGeom prst="rect">
            <a:avLst/>
          </a:prstGeom>
          <a:noFill/>
        </p:spPr>
        <p:txBody>
          <a:bodyPr wrap="square">
            <a:spAutoFit/>
          </a:bodyPr>
          <a:lstStyle/>
          <a:p>
            <a:pPr defTabSz="866775">
              <a:defRPr/>
            </a:pPr>
            <a:r>
              <a:rPr lang="en-US"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Applying the proposed system on a 2-way road intersection instead of 1-way.</a:t>
            </a:r>
          </a:p>
        </p:txBody>
      </p:sp>
      <p:grpSp>
        <p:nvGrpSpPr>
          <p:cNvPr id="37" name="Group 36">
            <a:extLst>
              <a:ext uri="{FF2B5EF4-FFF2-40B4-BE49-F238E27FC236}">
                <a16:creationId xmlns:a16="http://schemas.microsoft.com/office/drawing/2014/main" id="{1974875B-FE19-21D9-FED0-2309B9BCBF0D}"/>
              </a:ext>
            </a:extLst>
          </p:cNvPr>
          <p:cNvGrpSpPr/>
          <p:nvPr/>
        </p:nvGrpSpPr>
        <p:grpSpPr bwMode="auto">
          <a:xfrm>
            <a:off x="6402740" y="4032521"/>
            <a:ext cx="3922931" cy="1377392"/>
            <a:chOff x="3798640" y="4694042"/>
            <a:chExt cx="5609728" cy="1759294"/>
          </a:xfrm>
        </p:grpSpPr>
        <p:sp>
          <p:nvSpPr>
            <p:cNvPr id="38" name="圆角矩形 6">
              <a:extLst>
                <a:ext uri="{FF2B5EF4-FFF2-40B4-BE49-F238E27FC236}">
                  <a16:creationId xmlns:a16="http://schemas.microsoft.com/office/drawing/2014/main" id="{FAAE5525-2B56-6D93-0A61-221CAFBB911C}"/>
                </a:ext>
              </a:extLst>
            </p:cNvPr>
            <p:cNvSpPr/>
            <p:nvPr/>
          </p:nvSpPr>
          <p:spPr>
            <a:xfrm>
              <a:off x="3798640" y="4694042"/>
              <a:ext cx="5609728" cy="1759294"/>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chemeClr val="accent4"/>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39" name="燕尾形 26">
              <a:extLst>
                <a:ext uri="{FF2B5EF4-FFF2-40B4-BE49-F238E27FC236}">
                  <a16:creationId xmlns:a16="http://schemas.microsoft.com/office/drawing/2014/main" id="{7EC90AFC-8AC7-F396-3283-651526C5F949}"/>
                </a:ext>
              </a:extLst>
            </p:cNvPr>
            <p:cNvSpPr/>
            <p:nvPr/>
          </p:nvSpPr>
          <p:spPr>
            <a:xfrm>
              <a:off x="4920904" y="5230722"/>
              <a:ext cx="323821" cy="325501"/>
            </a:xfrm>
            <a:prstGeom prst="chevron">
              <a:avLst/>
            </a:prstGeom>
            <a:solidFill>
              <a:schemeClr val="accent4"/>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40" name="燕尾形 27">
              <a:extLst>
                <a:ext uri="{FF2B5EF4-FFF2-40B4-BE49-F238E27FC236}">
                  <a16:creationId xmlns:a16="http://schemas.microsoft.com/office/drawing/2014/main" id="{3AB4DDC0-178C-9C68-510B-E12B9FD920F3}"/>
                </a:ext>
              </a:extLst>
            </p:cNvPr>
            <p:cNvSpPr/>
            <p:nvPr/>
          </p:nvSpPr>
          <p:spPr>
            <a:xfrm>
              <a:off x="5166944" y="5230722"/>
              <a:ext cx="323821" cy="325501"/>
            </a:xfrm>
            <a:prstGeom prst="chevron">
              <a:avLst/>
            </a:prstGeom>
            <a:solidFill>
              <a:schemeClr val="accent4"/>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41" name="TextBox 40">
              <a:extLst>
                <a:ext uri="{FF2B5EF4-FFF2-40B4-BE49-F238E27FC236}">
                  <a16:creationId xmlns:a16="http://schemas.microsoft.com/office/drawing/2014/main" id="{CD6C03C8-2198-8869-58BF-811DE6248018}"/>
                </a:ext>
              </a:extLst>
            </p:cNvPr>
            <p:cNvSpPr txBox="1"/>
            <p:nvPr/>
          </p:nvSpPr>
          <p:spPr>
            <a:xfrm>
              <a:off x="4124049" y="5168645"/>
              <a:ext cx="963527" cy="1097051"/>
            </a:xfrm>
            <a:prstGeom prst="rect">
              <a:avLst/>
            </a:prstGeom>
            <a:noFill/>
          </p:spPr>
          <p:txBody>
            <a:bodyPr>
              <a:spAutoFit/>
            </a:bodyPr>
            <a:lstStyle/>
            <a:p>
              <a:pPr algn="ctr" defTabSz="866775" fontAlgn="base">
                <a:lnSpc>
                  <a:spcPct val="130000"/>
                </a:lnSpc>
                <a:spcBef>
                  <a:spcPct val="0"/>
                </a:spcBef>
                <a:spcAft>
                  <a:spcPct val="0"/>
                </a:spcAft>
                <a:defRPr/>
              </a:pPr>
              <a:r>
                <a:rPr lang="en-US" altLang="zh-CN" sz="4800" b="1" kern="0" dirty="0">
                  <a:solidFill>
                    <a:sysClr val="window" lastClr="FFFFFF">
                      <a:lumMod val="50000"/>
                    </a:sys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4</a:t>
              </a:r>
            </a:p>
          </p:txBody>
        </p:sp>
      </p:grpSp>
      <p:sp>
        <p:nvSpPr>
          <p:cNvPr id="42" name="TextBox 35">
            <a:extLst>
              <a:ext uri="{FF2B5EF4-FFF2-40B4-BE49-F238E27FC236}">
                <a16:creationId xmlns:a16="http://schemas.microsoft.com/office/drawing/2014/main" id="{65D0BC91-8591-D8F3-F69C-D9D8532F92CC}"/>
              </a:ext>
            </a:extLst>
          </p:cNvPr>
          <p:cNvSpPr txBox="1"/>
          <p:nvPr/>
        </p:nvSpPr>
        <p:spPr>
          <a:xfrm>
            <a:off x="7530168" y="4207724"/>
            <a:ext cx="2349623" cy="430887"/>
          </a:xfrm>
          <a:prstGeom prst="rect">
            <a:avLst/>
          </a:prstGeom>
          <a:noFill/>
        </p:spPr>
        <p:txBody>
          <a:bodyPr wrap="square" rtlCol="0">
            <a:spAutoFit/>
          </a:bodyPr>
          <a:lstStyle/>
          <a:p>
            <a:pPr algn="ct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Scope Expansion</a:t>
            </a:r>
          </a:p>
        </p:txBody>
      </p:sp>
      <p:sp>
        <p:nvSpPr>
          <p:cNvPr id="47" name="TextBox 30">
            <a:extLst>
              <a:ext uri="{FF2B5EF4-FFF2-40B4-BE49-F238E27FC236}">
                <a16:creationId xmlns:a16="http://schemas.microsoft.com/office/drawing/2014/main" id="{6EAFA0CC-F976-F5A7-9E6A-6C37C66FAD56}"/>
              </a:ext>
            </a:extLst>
          </p:cNvPr>
          <p:cNvSpPr txBox="1"/>
          <p:nvPr/>
        </p:nvSpPr>
        <p:spPr bwMode="auto">
          <a:xfrm>
            <a:off x="7567847" y="2457807"/>
            <a:ext cx="2749602" cy="830997"/>
          </a:xfrm>
          <a:prstGeom prst="rect">
            <a:avLst/>
          </a:prstGeom>
          <a:noFill/>
        </p:spPr>
        <p:txBody>
          <a:bodyPr wrap="square">
            <a:spAutoFit/>
          </a:bodyPr>
          <a:lstStyle/>
          <a:p>
            <a:pPr defTabSz="866775">
              <a:defRPr/>
            </a:pPr>
            <a:r>
              <a:rPr lang="en-US"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Increasing the model’s accuracy would certainly give more accurate and efficient traffic control.</a:t>
            </a:r>
          </a:p>
        </p:txBody>
      </p:sp>
      <p:grpSp>
        <p:nvGrpSpPr>
          <p:cNvPr id="48" name="Group 7">
            <a:extLst>
              <a:ext uri="{FF2B5EF4-FFF2-40B4-BE49-F238E27FC236}">
                <a16:creationId xmlns:a16="http://schemas.microsoft.com/office/drawing/2014/main" id="{87F21C75-D4A4-C704-767D-555C19FA5FD1}"/>
              </a:ext>
            </a:extLst>
          </p:cNvPr>
          <p:cNvGrpSpPr/>
          <p:nvPr/>
        </p:nvGrpSpPr>
        <p:grpSpPr bwMode="auto">
          <a:xfrm>
            <a:off x="6407738" y="2054932"/>
            <a:ext cx="3921821" cy="1377392"/>
            <a:chOff x="3798640" y="2664087"/>
            <a:chExt cx="5609728" cy="1759294"/>
          </a:xfrm>
        </p:grpSpPr>
        <p:sp>
          <p:nvSpPr>
            <p:cNvPr id="49" name="圆角矩形 6">
              <a:extLst>
                <a:ext uri="{FF2B5EF4-FFF2-40B4-BE49-F238E27FC236}">
                  <a16:creationId xmlns:a16="http://schemas.microsoft.com/office/drawing/2014/main" id="{51DC807C-06BF-07A8-A8B4-1AC601B3D4E0}"/>
                </a:ext>
              </a:extLst>
            </p:cNvPr>
            <p:cNvSpPr/>
            <p:nvPr/>
          </p:nvSpPr>
          <p:spPr>
            <a:xfrm>
              <a:off x="3798640" y="2664087"/>
              <a:ext cx="5609728" cy="1759294"/>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chemeClr val="accent2"/>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0" name="燕尾形 23">
              <a:extLst>
                <a:ext uri="{FF2B5EF4-FFF2-40B4-BE49-F238E27FC236}">
                  <a16:creationId xmlns:a16="http://schemas.microsoft.com/office/drawing/2014/main" id="{E24A4B43-8545-4633-B291-67E34C5EC673}"/>
                </a:ext>
              </a:extLst>
            </p:cNvPr>
            <p:cNvSpPr/>
            <p:nvPr/>
          </p:nvSpPr>
          <p:spPr>
            <a:xfrm>
              <a:off x="4921221" y="3200767"/>
              <a:ext cx="323913" cy="325502"/>
            </a:xfrm>
            <a:prstGeom prst="chevron">
              <a:avLst/>
            </a:prstGeom>
            <a:solidFill>
              <a:schemeClr val="accent2"/>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1" name="燕尾形 24">
              <a:extLst>
                <a:ext uri="{FF2B5EF4-FFF2-40B4-BE49-F238E27FC236}">
                  <a16:creationId xmlns:a16="http://schemas.microsoft.com/office/drawing/2014/main" id="{0F5B710D-B350-4EA9-2A40-217D95C15CE6}"/>
                </a:ext>
              </a:extLst>
            </p:cNvPr>
            <p:cNvSpPr/>
            <p:nvPr/>
          </p:nvSpPr>
          <p:spPr>
            <a:xfrm>
              <a:off x="5167331" y="3200767"/>
              <a:ext cx="323913" cy="325502"/>
            </a:xfrm>
            <a:prstGeom prst="chevron">
              <a:avLst/>
            </a:prstGeom>
            <a:solidFill>
              <a:schemeClr val="accent2"/>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52" name="TextBox 11">
              <a:extLst>
                <a:ext uri="{FF2B5EF4-FFF2-40B4-BE49-F238E27FC236}">
                  <a16:creationId xmlns:a16="http://schemas.microsoft.com/office/drawing/2014/main" id="{E89DFD0F-AF90-2003-91A6-7390CDF836AE}"/>
                </a:ext>
              </a:extLst>
            </p:cNvPr>
            <p:cNvSpPr txBox="1"/>
            <p:nvPr/>
          </p:nvSpPr>
          <p:spPr>
            <a:xfrm>
              <a:off x="4052688" y="3165509"/>
              <a:ext cx="963799" cy="1097051"/>
            </a:xfrm>
            <a:prstGeom prst="rect">
              <a:avLst/>
            </a:prstGeom>
            <a:noFill/>
          </p:spPr>
          <p:txBody>
            <a:bodyPr>
              <a:spAutoFit/>
            </a:bodyPr>
            <a:lstStyle/>
            <a:p>
              <a:pPr algn="ctr" defTabSz="866775" fontAlgn="base">
                <a:lnSpc>
                  <a:spcPct val="130000"/>
                </a:lnSpc>
                <a:spcBef>
                  <a:spcPct val="0"/>
                </a:spcBef>
                <a:spcAft>
                  <a:spcPct val="0"/>
                </a:spcAft>
                <a:defRPr/>
              </a:pPr>
              <a:r>
                <a:rPr lang="en-US" altLang="zh-CN" sz="4800" b="1" kern="0" dirty="0">
                  <a:solidFill>
                    <a:sysClr val="window" lastClr="FFFFFF">
                      <a:lumMod val="50000"/>
                    </a:sys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2</a:t>
              </a:r>
            </a:p>
          </p:txBody>
        </p:sp>
      </p:grpSp>
      <p:sp>
        <p:nvSpPr>
          <p:cNvPr id="53" name="TextBox 36">
            <a:extLst>
              <a:ext uri="{FF2B5EF4-FFF2-40B4-BE49-F238E27FC236}">
                <a16:creationId xmlns:a16="http://schemas.microsoft.com/office/drawing/2014/main" id="{2DD0FAF4-F5A3-E3CE-57C6-C5D64307A4ED}"/>
              </a:ext>
            </a:extLst>
          </p:cNvPr>
          <p:cNvSpPr txBox="1"/>
          <p:nvPr/>
        </p:nvSpPr>
        <p:spPr>
          <a:xfrm>
            <a:off x="7180199" y="2158275"/>
            <a:ext cx="3156720" cy="430887"/>
          </a:xfrm>
          <a:prstGeom prst="rect">
            <a:avLst/>
          </a:prstGeom>
          <a:noFill/>
        </p:spPr>
        <p:txBody>
          <a:bodyPr wrap="square" rtlCol="0">
            <a:spAutoFit/>
          </a:bodyPr>
          <a:lstStyle/>
          <a:p>
            <a:pPr algn="ct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Accuracy Improvement</a:t>
            </a:r>
          </a:p>
        </p:txBody>
      </p:sp>
      <p:sp>
        <p:nvSpPr>
          <p:cNvPr id="2" name="TextBox 1">
            <a:extLst>
              <a:ext uri="{FF2B5EF4-FFF2-40B4-BE49-F238E27FC236}">
                <a16:creationId xmlns:a16="http://schemas.microsoft.com/office/drawing/2014/main" id="{C6B2456E-F1E3-292D-F72F-B048CDEBE8D0}"/>
              </a:ext>
            </a:extLst>
          </p:cNvPr>
          <p:cNvSpPr txBox="1"/>
          <p:nvPr/>
        </p:nvSpPr>
        <p:spPr>
          <a:xfrm>
            <a:off x="5069497" y="743561"/>
            <a:ext cx="3446473" cy="646331"/>
          </a:xfrm>
          <a:prstGeom prst="rect">
            <a:avLst/>
          </a:prstGeom>
          <a:noFill/>
        </p:spPr>
        <p:txBody>
          <a:bodyPr wrap="square" lIns="91440" tIns="45720" rIns="91440" bIns="45720" rtlCol="0">
            <a:spAutoFit/>
          </a:bodyPr>
          <a:lstStyle/>
          <a:p>
            <a:pPr lvl="0" algn="l"/>
            <a:r>
              <a:rPr lang="en-US" altLang="zh-CN" sz="3600" b="1" dirty="0">
                <a:solidFill>
                  <a:schemeClr val="accent1"/>
                </a:solidFill>
                <a:latin typeface="Barlow Condensed" panose="020F0502020204030204" pitchFamily="2" charset="0"/>
                <a:cs typeface="+mn-ea"/>
                <a:sym typeface="+mn-lt"/>
              </a:rPr>
              <a:t>Future Work</a:t>
            </a:r>
          </a:p>
        </p:txBody>
      </p:sp>
      <p:grpSp>
        <p:nvGrpSpPr>
          <p:cNvPr id="3" name="Group 13">
            <a:extLst>
              <a:ext uri="{FF2B5EF4-FFF2-40B4-BE49-F238E27FC236}">
                <a16:creationId xmlns:a16="http://schemas.microsoft.com/office/drawing/2014/main" id="{6BB61ED2-F7F0-EB45-92B8-9E99688DB65F}"/>
              </a:ext>
            </a:extLst>
          </p:cNvPr>
          <p:cNvGrpSpPr/>
          <p:nvPr/>
        </p:nvGrpSpPr>
        <p:grpSpPr bwMode="auto">
          <a:xfrm>
            <a:off x="1691310" y="5024328"/>
            <a:ext cx="3922931" cy="1377393"/>
            <a:chOff x="3798640" y="4694042"/>
            <a:chExt cx="5609728" cy="1759294"/>
          </a:xfrm>
        </p:grpSpPr>
        <p:sp>
          <p:nvSpPr>
            <p:cNvPr id="7" name="圆角矩形 6">
              <a:extLst>
                <a:ext uri="{FF2B5EF4-FFF2-40B4-BE49-F238E27FC236}">
                  <a16:creationId xmlns:a16="http://schemas.microsoft.com/office/drawing/2014/main" id="{349E3D18-F6E1-8F90-3867-FC9F95394CB4}"/>
                </a:ext>
              </a:extLst>
            </p:cNvPr>
            <p:cNvSpPr/>
            <p:nvPr/>
          </p:nvSpPr>
          <p:spPr>
            <a:xfrm>
              <a:off x="3798640" y="4694042"/>
              <a:ext cx="5609728" cy="1759294"/>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9" name="燕尾形 26">
              <a:extLst>
                <a:ext uri="{FF2B5EF4-FFF2-40B4-BE49-F238E27FC236}">
                  <a16:creationId xmlns:a16="http://schemas.microsoft.com/office/drawing/2014/main" id="{8200C19F-E8DD-55F4-4486-27301DB81FEE}"/>
                </a:ext>
              </a:extLst>
            </p:cNvPr>
            <p:cNvSpPr/>
            <p:nvPr/>
          </p:nvSpPr>
          <p:spPr>
            <a:xfrm>
              <a:off x="4920904" y="5230722"/>
              <a:ext cx="323821" cy="325501"/>
            </a:xfrm>
            <a:prstGeom prst="chevron">
              <a:avLst/>
            </a:pr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0" name="燕尾形 27">
              <a:extLst>
                <a:ext uri="{FF2B5EF4-FFF2-40B4-BE49-F238E27FC236}">
                  <a16:creationId xmlns:a16="http://schemas.microsoft.com/office/drawing/2014/main" id="{970E3D97-324D-2437-45AC-59A9AD6BCD39}"/>
                </a:ext>
              </a:extLst>
            </p:cNvPr>
            <p:cNvSpPr/>
            <p:nvPr/>
          </p:nvSpPr>
          <p:spPr>
            <a:xfrm>
              <a:off x="5166944" y="5230722"/>
              <a:ext cx="323821" cy="325501"/>
            </a:xfrm>
            <a:prstGeom prst="chevron">
              <a:avLst/>
            </a:prstGeom>
            <a:solidFill>
              <a:srgbClr val="379EDA"/>
            </a:solidFill>
            <a:ln w="28575" cap="flat" cmpd="sng" algn="ctr">
              <a:solidFill>
                <a:sysClr val="window" lastClr="FFFFFF"/>
              </a:solidFill>
              <a:prstDash val="solid"/>
            </a:ln>
            <a:effectLst>
              <a:outerShdw dist="38100" dir="2700000" algn="tl" rotWithShape="0">
                <a:prstClr val="black">
                  <a:alpha val="20000"/>
                </a:prstClr>
              </a:outerShdw>
            </a:effectLst>
          </p:spPr>
          <p:txBody>
            <a:bodyPr anchor="ctr"/>
            <a:lstStyle/>
            <a:p>
              <a:pPr algn="ctr" defTabSz="866775">
                <a:defRPr/>
              </a:pPr>
              <a:endParaRPr lang="zh-CN" altLang="en-US" sz="1705" kern="0" dirty="0">
                <a:solidFill>
                  <a:sysClr val="window" lastClr="FFFFFF"/>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TextBox 17">
              <a:extLst>
                <a:ext uri="{FF2B5EF4-FFF2-40B4-BE49-F238E27FC236}">
                  <a16:creationId xmlns:a16="http://schemas.microsoft.com/office/drawing/2014/main" id="{9F1F33C7-CEF4-1583-42CF-A28F9015796C}"/>
                </a:ext>
              </a:extLst>
            </p:cNvPr>
            <p:cNvSpPr txBox="1"/>
            <p:nvPr/>
          </p:nvSpPr>
          <p:spPr>
            <a:xfrm>
              <a:off x="4124049" y="5218700"/>
              <a:ext cx="963527" cy="1195062"/>
            </a:xfrm>
            <a:prstGeom prst="rect">
              <a:avLst/>
            </a:prstGeom>
            <a:noFill/>
          </p:spPr>
          <p:txBody>
            <a:bodyPr>
              <a:spAutoFit/>
            </a:bodyPr>
            <a:lstStyle/>
            <a:p>
              <a:pPr algn="ctr" defTabSz="866775" fontAlgn="base">
                <a:lnSpc>
                  <a:spcPct val="130000"/>
                </a:lnSpc>
                <a:spcBef>
                  <a:spcPct val="0"/>
                </a:spcBef>
                <a:spcAft>
                  <a:spcPct val="0"/>
                </a:spcAft>
                <a:defRPr/>
              </a:pPr>
              <a:r>
                <a:rPr lang="en-US" altLang="zh-CN" sz="4800" b="1" kern="0" dirty="0">
                  <a:solidFill>
                    <a:sysClr val="window" lastClr="FFFFFF">
                      <a:lumMod val="50000"/>
                    </a:sys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5</a:t>
              </a:r>
            </a:p>
          </p:txBody>
        </p:sp>
      </p:grpSp>
      <p:sp>
        <p:nvSpPr>
          <p:cNvPr id="12" name="TextBox 31">
            <a:extLst>
              <a:ext uri="{FF2B5EF4-FFF2-40B4-BE49-F238E27FC236}">
                <a16:creationId xmlns:a16="http://schemas.microsoft.com/office/drawing/2014/main" id="{49255DCB-3DB6-5F0B-A7F4-36809987418E}"/>
              </a:ext>
            </a:extLst>
          </p:cNvPr>
          <p:cNvSpPr txBox="1"/>
          <p:nvPr/>
        </p:nvSpPr>
        <p:spPr bwMode="auto">
          <a:xfrm>
            <a:off x="2865594" y="5589040"/>
            <a:ext cx="2557339" cy="584775"/>
          </a:xfrm>
          <a:prstGeom prst="rect">
            <a:avLst/>
          </a:prstGeom>
          <a:noFill/>
        </p:spPr>
        <p:txBody>
          <a:bodyPr wrap="square">
            <a:spAutoFit/>
          </a:bodyPr>
          <a:lstStyle/>
          <a:p>
            <a:pPr marL="342900" indent="-342900" defTabSz="866775">
              <a:buAutoNum type="arabicPeriod"/>
              <a:defRPr/>
            </a:pPr>
            <a:r>
              <a:rPr lang="en-US" altLang="zh-CN"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Pedestrians’ crossing.</a:t>
            </a:r>
          </a:p>
          <a:p>
            <a:pPr marL="342900" indent="-342900" defTabSz="866775">
              <a:buAutoNum type="arabicPeriod"/>
              <a:defRPr/>
            </a:pPr>
            <a:r>
              <a:rPr lang="en-US" sz="16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Special Needs’ crossing.</a:t>
            </a:r>
          </a:p>
        </p:txBody>
      </p:sp>
      <p:sp>
        <p:nvSpPr>
          <p:cNvPr id="13" name="TextBox 34">
            <a:extLst>
              <a:ext uri="{FF2B5EF4-FFF2-40B4-BE49-F238E27FC236}">
                <a16:creationId xmlns:a16="http://schemas.microsoft.com/office/drawing/2014/main" id="{D228A5C3-9FA0-E26F-5214-220347EDFD55}"/>
              </a:ext>
            </a:extLst>
          </p:cNvPr>
          <p:cNvSpPr txBox="1"/>
          <p:nvPr/>
        </p:nvSpPr>
        <p:spPr>
          <a:xfrm>
            <a:off x="2654625" y="5199532"/>
            <a:ext cx="2890230" cy="430887"/>
          </a:xfrm>
          <a:prstGeom prst="rect">
            <a:avLst/>
          </a:prstGeom>
          <a:noFill/>
        </p:spPr>
        <p:txBody>
          <a:bodyPr wrap="square" rtlCol="0">
            <a:spAutoFit/>
          </a:bodyPr>
          <a:lstStyle/>
          <a:p>
            <a:pPr algn="ctr" defTabSz="866775" fontAlgn="base">
              <a:spcBef>
                <a:spcPct val="0"/>
              </a:spcBef>
              <a:spcAft>
                <a:spcPct val="0"/>
              </a:spcAft>
            </a:pPr>
            <a:r>
              <a:rPr lang="en-US" sz="2200" dirty="0">
                <a:solidFill>
                  <a:prstClr val="black">
                    <a:lumMod val="65000"/>
                    <a:lumOff val="35000"/>
                  </a:prstClr>
                </a:solidFill>
                <a:latin typeface="Barlow Condensed" panose="00000506000000000000" charset="0"/>
                <a:ea typeface="Barlow Condensed" panose="00000506000000000000" charset="0"/>
                <a:cs typeface="Barlow Condensed" panose="00000506000000000000" charset="0"/>
                <a:sym typeface="Barlow Condensed" panose="00000506000000000000" charset="0"/>
              </a:rPr>
              <a:t>Taking into Consideration</a:t>
            </a:r>
          </a:p>
        </p:txBody>
      </p:sp>
    </p:spTree>
    <p:extLst>
      <p:ext uri="{BB962C8B-B14F-4D97-AF65-F5344CB8AC3E}">
        <p14:creationId xmlns:p14="http://schemas.microsoft.com/office/powerpoint/2010/main" val="421733059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1000"/>
                                        <p:tgtEl>
                                          <p:spTgt spid="47"/>
                                        </p:tgtEl>
                                      </p:cBhvr>
                                    </p:animEffect>
                                    <p:anim calcmode="lin" valueType="num">
                                      <p:cBhvr>
                                        <p:cTn id="63" dur="1000" fill="hold"/>
                                        <p:tgtEl>
                                          <p:spTgt spid="47"/>
                                        </p:tgtEl>
                                        <p:attrNameLst>
                                          <p:attrName>ppt_x</p:attrName>
                                        </p:attrNameLst>
                                      </p:cBhvr>
                                      <p:tavLst>
                                        <p:tav tm="0">
                                          <p:val>
                                            <p:strVal val="#ppt_x"/>
                                          </p:val>
                                        </p:tav>
                                        <p:tav tm="100000">
                                          <p:val>
                                            <p:strVal val="#ppt_x"/>
                                          </p:val>
                                        </p:tav>
                                      </p:tavLst>
                                    </p:anim>
                                    <p:anim calcmode="lin" valueType="num">
                                      <p:cBhvr>
                                        <p:cTn id="64" dur="1000" fill="hold"/>
                                        <p:tgtEl>
                                          <p:spTgt spid="4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5" grpId="0"/>
      <p:bldP spid="26" grpId="0"/>
      <p:bldP spid="36" grpId="0"/>
      <p:bldP spid="42" grpId="0"/>
      <p:bldP spid="47" grpId="0"/>
      <p:bldP spid="53" grpId="0"/>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图片 13">
            <a:extLst>
              <a:ext uri="{FF2B5EF4-FFF2-40B4-BE49-F238E27FC236}">
                <a16:creationId xmlns:a16="http://schemas.microsoft.com/office/drawing/2014/main" id="{89FA42AB-114B-B3BB-C746-2BA21A327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26" name="TextBox 25">
            <a:extLst>
              <a:ext uri="{FF2B5EF4-FFF2-40B4-BE49-F238E27FC236}">
                <a16:creationId xmlns:a16="http://schemas.microsoft.com/office/drawing/2014/main" id="{799E1E5F-863C-2087-F346-93E8C3636B2F}"/>
              </a:ext>
            </a:extLst>
          </p:cNvPr>
          <p:cNvSpPr txBox="1"/>
          <p:nvPr/>
        </p:nvSpPr>
        <p:spPr>
          <a:xfrm>
            <a:off x="866273" y="1587855"/>
            <a:ext cx="10459453" cy="3682290"/>
          </a:xfrm>
          <a:prstGeom prst="rect">
            <a:avLst/>
          </a:prstGeom>
          <a:noFill/>
        </p:spPr>
        <p:txBody>
          <a:bodyPr wrap="square">
            <a:spAutoFit/>
          </a:bodyPr>
          <a:lstStyle/>
          <a:p>
            <a:pPr marL="342900" marR="0" lvl="0" indent="-342900" algn="just" rtl="0">
              <a:lnSpc>
                <a:spcPct val="115000"/>
              </a:lnSpc>
              <a:spcBef>
                <a:spcPts val="0"/>
              </a:spcBef>
              <a:spcAft>
                <a:spcPts val="0"/>
              </a:spcAft>
              <a:buFont typeface="+mj-lt"/>
              <a:buAutoNum type="arabicPeriod"/>
            </a:pP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Mwangi, C.M., </a:t>
            </a:r>
            <a:r>
              <a:rPr lang="en-US" sz="18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Kang'ethe</a:t>
            </a: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S., &amp; </a:t>
            </a:r>
            <a:r>
              <a:rPr lang="en-US" sz="18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Nyakoe</a:t>
            </a: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G.N. (2012). Design and Simulation of a Fuzzy Logic Traffic Signal Controller for a Signalized Intersection.</a:t>
            </a:r>
            <a:endParaRPr lang="en-US" sz="1800" i="1" dirty="0">
              <a:effectLst/>
              <a:latin typeface="Baskerville Old Face" panose="02020602080505020303" pitchFamily="18" charset="0"/>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800"/>
              </a:spcAft>
              <a:buFont typeface="+mj-lt"/>
              <a:buAutoNum type="arabicPeriod"/>
            </a:pP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Ying, L., Lei, L., &amp; Wei-</a:t>
            </a:r>
            <a:r>
              <a:rPr lang="en-US" sz="1800" i="1" dirty="0" err="1">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peng</a:t>
            </a: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 C. (2017). Intelligent traffic light control using distributed multi-agent Q learning. </a:t>
            </a:r>
            <a:r>
              <a:rPr lang="en-US" sz="1800" i="1" dirty="0">
                <a:effectLst/>
                <a:latin typeface="Baskerville Old Face" panose="02020602080505020303" pitchFamily="18" charset="0"/>
                <a:ea typeface="Calibri" panose="020F0502020204030204" pitchFamily="34" charset="0"/>
                <a:cs typeface="Times New Roman" panose="02020603050405020304" pitchFamily="18" charset="0"/>
              </a:rPr>
              <a:t>ITSC 2017</a:t>
            </a:r>
            <a:r>
              <a:rPr lang="en-US" sz="1800" i="1" dirty="0">
                <a:solidFill>
                  <a:srgbClr val="000000"/>
                </a:solidFill>
                <a:effectLst/>
                <a:latin typeface="Baskerville Old Face" panose="02020602080505020303" pitchFamily="18" charset="0"/>
                <a:ea typeface="Calibri" panose="020F0502020204030204" pitchFamily="34" charset="0"/>
                <a:cs typeface="Arial" panose="020B0604020202020204" pitchFamily="34" charset="0"/>
              </a:rPr>
              <a:t>.</a:t>
            </a:r>
            <a:endParaRPr lang="en-US" sz="1800" i="1" dirty="0">
              <a:effectLst/>
              <a:latin typeface="Baskerville Old Face" panose="02020602080505020303" pitchFamily="18" charset="0"/>
              <a:ea typeface="Calibri" panose="020F0502020204030204" pitchFamily="34" charset="0"/>
              <a:cs typeface="Arial" panose="020B0604020202020204" pitchFamily="34" charset="0"/>
            </a:endParaRPr>
          </a:p>
          <a:p>
            <a:pPr marL="342900" marR="0" lvl="0" indent="-342900">
              <a:lnSpc>
                <a:spcPct val="115000"/>
              </a:lnSpc>
              <a:buFont typeface="+mj-lt"/>
              <a:buAutoNum type="arabicPeriod"/>
            </a:pPr>
            <a:r>
              <a:rPr lang="en-US" sz="1800" i="1" dirty="0">
                <a:effectLst/>
                <a:latin typeface="Baskerville Old Face" panose="02020602080505020303" pitchFamily="18" charset="0"/>
                <a:ea typeface="Times New Roman" panose="02020603050405020304" pitchFamily="18" charset="0"/>
              </a:rPr>
              <a:t>O. Adebiyi, R. F., Ahmad </a:t>
            </a:r>
            <a:r>
              <a:rPr lang="en-US" sz="1800" i="1" dirty="0" err="1">
                <a:effectLst/>
                <a:latin typeface="Baskerville Old Face" panose="02020602080505020303" pitchFamily="18" charset="0"/>
                <a:ea typeface="Times New Roman" panose="02020603050405020304" pitchFamily="18" charset="0"/>
              </a:rPr>
              <a:t>Abubilal</a:t>
            </a:r>
            <a:r>
              <a:rPr lang="en-US" sz="1800" i="1" dirty="0">
                <a:effectLst/>
                <a:latin typeface="Baskerville Old Face" panose="02020602080505020303" pitchFamily="18" charset="0"/>
                <a:ea typeface="Times New Roman" panose="02020603050405020304" pitchFamily="18" charset="0"/>
              </a:rPr>
              <a:t>, K., </a:t>
            </a:r>
            <a:r>
              <a:rPr lang="en-US" sz="1800" i="1" dirty="0" err="1">
                <a:effectLst/>
                <a:latin typeface="Baskerville Old Face" panose="02020602080505020303" pitchFamily="18" charset="0"/>
                <a:ea typeface="Times New Roman" panose="02020603050405020304" pitchFamily="18" charset="0"/>
              </a:rPr>
              <a:t>Sunkary</a:t>
            </a:r>
            <a:r>
              <a:rPr lang="en-US" sz="1800" i="1" dirty="0">
                <a:effectLst/>
                <a:latin typeface="Baskerville Old Face" panose="02020602080505020303" pitchFamily="18" charset="0"/>
                <a:ea typeface="Times New Roman" panose="02020603050405020304" pitchFamily="18" charset="0"/>
              </a:rPr>
              <a:t> </a:t>
            </a:r>
            <a:r>
              <a:rPr lang="en-US" sz="1800" i="1" dirty="0" err="1">
                <a:effectLst/>
                <a:latin typeface="Baskerville Old Face" panose="02020602080505020303" pitchFamily="18" charset="0"/>
                <a:ea typeface="Times New Roman" panose="02020603050405020304" pitchFamily="18" charset="0"/>
              </a:rPr>
              <a:t>Tekanyi</a:t>
            </a:r>
            <a:r>
              <a:rPr lang="en-US" sz="1800" i="1" dirty="0">
                <a:effectLst/>
                <a:latin typeface="Baskerville Old Face" panose="02020602080505020303" pitchFamily="18" charset="0"/>
                <a:ea typeface="Times New Roman" panose="02020603050405020304" pitchFamily="18" charset="0"/>
              </a:rPr>
              <a:t>, A. M., &amp; </a:t>
            </a:r>
            <a:r>
              <a:rPr lang="en-US" sz="1800" i="1" dirty="0" err="1">
                <a:effectLst/>
                <a:latin typeface="Baskerville Old Face" panose="02020602080505020303" pitchFamily="18" charset="0"/>
                <a:ea typeface="Times New Roman" panose="02020603050405020304" pitchFamily="18" charset="0"/>
              </a:rPr>
              <a:t>Hadir</a:t>
            </a:r>
            <a:r>
              <a:rPr lang="en-US" sz="1800" i="1" dirty="0">
                <a:effectLst/>
                <a:latin typeface="Baskerville Old Face" panose="02020602080505020303" pitchFamily="18" charset="0"/>
                <a:ea typeface="Times New Roman" panose="02020603050405020304" pitchFamily="18" charset="0"/>
              </a:rPr>
              <a:t> Adebiyi, B. (2017). Management of Vehicular Traffic System using artificial bee colony algorithm. International Journal of Image, Graphics and Signal Processing, 9(11), 18-28.</a:t>
            </a:r>
          </a:p>
          <a:p>
            <a:pPr marL="342900" marR="0" lvl="0" indent="-342900">
              <a:lnSpc>
                <a:spcPct val="115000"/>
              </a:lnSpc>
              <a:buFont typeface="+mj-lt"/>
              <a:buAutoNum type="arabicPeriod"/>
            </a:pPr>
            <a:r>
              <a:rPr lang="en-US" sz="1800" i="1" dirty="0" err="1">
                <a:effectLst/>
                <a:latin typeface="Baskerville Old Face" panose="02020602080505020303" pitchFamily="18" charset="0"/>
                <a:ea typeface="Times New Roman" panose="02020603050405020304" pitchFamily="18" charset="0"/>
              </a:rPr>
              <a:t>Zaatouri</a:t>
            </a:r>
            <a:r>
              <a:rPr lang="en-US" sz="1800" i="1" dirty="0">
                <a:effectLst/>
                <a:latin typeface="Baskerville Old Face" panose="02020602080505020303" pitchFamily="18" charset="0"/>
                <a:ea typeface="Times New Roman" panose="02020603050405020304" pitchFamily="18" charset="0"/>
              </a:rPr>
              <a:t>, K., &amp; </a:t>
            </a:r>
            <a:r>
              <a:rPr lang="en-US" sz="1800" i="1" dirty="0" err="1">
                <a:effectLst/>
                <a:latin typeface="Baskerville Old Face" panose="02020602080505020303" pitchFamily="18" charset="0"/>
                <a:ea typeface="Times New Roman" panose="02020603050405020304" pitchFamily="18" charset="0"/>
              </a:rPr>
              <a:t>Ezzedine</a:t>
            </a:r>
            <a:r>
              <a:rPr lang="en-US" sz="1800" i="1" dirty="0">
                <a:effectLst/>
                <a:latin typeface="Baskerville Old Face" panose="02020602080505020303" pitchFamily="18" charset="0"/>
                <a:ea typeface="Times New Roman" panose="02020603050405020304" pitchFamily="18" charset="0"/>
              </a:rPr>
              <a:t>, T. (2018). A self-adaptive traffic light control system based on Yolo. 2018 International Conference on Internet of Things, Embedded Systems and Communications (IINTEC). </a:t>
            </a:r>
          </a:p>
          <a:p>
            <a:pPr marL="342900" marR="0" lvl="0" indent="-342900">
              <a:lnSpc>
                <a:spcPct val="115000"/>
              </a:lnSpc>
              <a:buFont typeface="+mj-lt"/>
              <a:buAutoNum type="arabicPeriod"/>
            </a:pPr>
            <a:r>
              <a:rPr lang="en-US" sz="1800" i="1" dirty="0" err="1">
                <a:effectLst/>
                <a:latin typeface="Baskerville Old Face" panose="02020602080505020303" pitchFamily="18" charset="0"/>
                <a:ea typeface="Times New Roman" panose="02020603050405020304" pitchFamily="18" charset="0"/>
                <a:cs typeface="Times New Roman" panose="02020603050405020304" pitchFamily="18" charset="0"/>
              </a:rPr>
              <a:t>Kővári</a:t>
            </a:r>
            <a:r>
              <a:rPr lang="en-US" sz="1800" i="1" dirty="0">
                <a:effectLst/>
                <a:latin typeface="Baskerville Old Face" panose="02020602080505020303" pitchFamily="18" charset="0"/>
                <a:ea typeface="Times New Roman" panose="02020603050405020304" pitchFamily="18" charset="0"/>
                <a:cs typeface="Times New Roman" panose="02020603050405020304" pitchFamily="18" charset="0"/>
              </a:rPr>
              <a:t>, B., </a:t>
            </a:r>
            <a:r>
              <a:rPr lang="en-US" sz="1800" i="1" dirty="0" err="1">
                <a:effectLst/>
                <a:latin typeface="Baskerville Old Face" panose="02020602080505020303" pitchFamily="18" charset="0"/>
                <a:ea typeface="Times New Roman" panose="02020603050405020304" pitchFamily="18" charset="0"/>
                <a:cs typeface="Times New Roman" panose="02020603050405020304" pitchFamily="18" charset="0"/>
              </a:rPr>
              <a:t>Szőke</a:t>
            </a:r>
            <a:r>
              <a:rPr lang="en-US" sz="1800" i="1" dirty="0">
                <a:effectLst/>
                <a:latin typeface="Baskerville Old Face" panose="02020602080505020303" pitchFamily="18" charset="0"/>
                <a:ea typeface="Times New Roman" panose="02020603050405020304" pitchFamily="18" charset="0"/>
                <a:cs typeface="Times New Roman" panose="02020603050405020304" pitchFamily="18" charset="0"/>
              </a:rPr>
              <a:t>, L., </a:t>
            </a:r>
            <a:r>
              <a:rPr lang="en-US" sz="1800" i="1" dirty="0" err="1">
                <a:effectLst/>
                <a:latin typeface="Baskerville Old Face" panose="02020602080505020303" pitchFamily="18" charset="0"/>
                <a:ea typeface="Times New Roman" panose="02020603050405020304" pitchFamily="18" charset="0"/>
                <a:cs typeface="Times New Roman" panose="02020603050405020304" pitchFamily="18" charset="0"/>
              </a:rPr>
              <a:t>Bécsi</a:t>
            </a:r>
            <a:r>
              <a:rPr lang="en-US" sz="1800" i="1" dirty="0">
                <a:effectLst/>
                <a:latin typeface="Baskerville Old Face" panose="02020602080505020303" pitchFamily="18" charset="0"/>
                <a:ea typeface="Times New Roman" panose="02020603050405020304" pitchFamily="18" charset="0"/>
                <a:cs typeface="Times New Roman" panose="02020603050405020304" pitchFamily="18" charset="0"/>
              </a:rPr>
              <a:t>, T., </a:t>
            </a:r>
            <a:r>
              <a:rPr lang="en-US" sz="1800" i="1" dirty="0" err="1">
                <a:effectLst/>
                <a:latin typeface="Baskerville Old Face" panose="02020602080505020303" pitchFamily="18" charset="0"/>
                <a:ea typeface="Times New Roman" panose="02020603050405020304" pitchFamily="18" charset="0"/>
                <a:cs typeface="Times New Roman" panose="02020603050405020304" pitchFamily="18" charset="0"/>
              </a:rPr>
              <a:t>Aradi</a:t>
            </a:r>
            <a:r>
              <a:rPr lang="en-US" sz="1800" i="1" dirty="0">
                <a:effectLst/>
                <a:latin typeface="Baskerville Old Face" panose="02020602080505020303" pitchFamily="18" charset="0"/>
                <a:ea typeface="Times New Roman" panose="02020603050405020304" pitchFamily="18" charset="0"/>
                <a:cs typeface="Times New Roman" panose="02020603050405020304" pitchFamily="18" charset="0"/>
              </a:rPr>
              <a:t>, S., &amp; </a:t>
            </a:r>
            <a:r>
              <a:rPr lang="en-US" sz="1800" i="1" dirty="0" err="1">
                <a:effectLst/>
                <a:latin typeface="Baskerville Old Face" panose="02020602080505020303" pitchFamily="18" charset="0"/>
                <a:ea typeface="Times New Roman" panose="02020603050405020304" pitchFamily="18" charset="0"/>
                <a:cs typeface="Times New Roman" panose="02020603050405020304" pitchFamily="18" charset="0"/>
              </a:rPr>
              <a:t>Gáspár</a:t>
            </a:r>
            <a:r>
              <a:rPr lang="en-US" sz="1800" i="1" dirty="0">
                <a:effectLst/>
                <a:latin typeface="Baskerville Old Face" panose="02020602080505020303" pitchFamily="18" charset="0"/>
                <a:ea typeface="Times New Roman" panose="02020603050405020304" pitchFamily="18" charset="0"/>
                <a:cs typeface="Times New Roman" panose="02020603050405020304" pitchFamily="18" charset="0"/>
              </a:rPr>
              <a:t>, P. (2021). Traffic Signal Control via reinforcement learning for reducing global vehicle emission. Sustainability, 13(20), 11254. </a:t>
            </a:r>
            <a:endParaRPr lang="en-US" sz="1800" i="1" dirty="0">
              <a:effectLst/>
              <a:latin typeface="Baskerville Old Face" panose="02020602080505020303"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71B5EB99-0E0D-B048-836D-6D4FD1CA066B}"/>
              </a:ext>
            </a:extLst>
          </p:cNvPr>
          <p:cNvSpPr txBox="1"/>
          <p:nvPr/>
        </p:nvSpPr>
        <p:spPr>
          <a:xfrm>
            <a:off x="5232902" y="743561"/>
            <a:ext cx="2291848" cy="646331"/>
          </a:xfrm>
          <a:prstGeom prst="rect">
            <a:avLst/>
          </a:prstGeom>
          <a:noFill/>
        </p:spPr>
        <p:txBody>
          <a:bodyPr wrap="square" lIns="91440" tIns="45720" rIns="91440" bIns="45720" rtlCol="0">
            <a:spAutoFit/>
          </a:bodyPr>
          <a:lstStyle/>
          <a:p>
            <a:pPr lvl="0" algn="l"/>
            <a:r>
              <a:rPr lang="en-US" altLang="zh-CN" sz="3600" b="1">
                <a:solidFill>
                  <a:schemeClr val="accent1"/>
                </a:solidFill>
                <a:latin typeface="Barlow Condensed" panose="020F0502020204030204" pitchFamily="2" charset="0"/>
                <a:cs typeface="+mn-ea"/>
                <a:sym typeface="+mn-lt"/>
              </a:rPr>
              <a:t>References</a:t>
            </a:r>
            <a:endParaRPr lang="en-US" altLang="zh-CN" sz="3600" b="1" dirty="0">
              <a:solidFill>
                <a:schemeClr val="accent1"/>
              </a:solidFill>
              <a:latin typeface="Barlow Condensed" panose="020F0502020204030204" pitchFamily="2" charset="0"/>
              <a:cs typeface="+mn-ea"/>
              <a:sym typeface="+mn-lt"/>
            </a:endParaRPr>
          </a:p>
        </p:txBody>
      </p:sp>
    </p:spTree>
    <p:extLst>
      <p:ext uri="{BB962C8B-B14F-4D97-AF65-F5344CB8AC3E}">
        <p14:creationId xmlns:p14="http://schemas.microsoft.com/office/powerpoint/2010/main" val="27315902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V="1">
            <a:off x="-1407028" y="1407029"/>
            <a:ext cx="6714000" cy="38999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93345" y="1438812"/>
            <a:ext cx="6714000" cy="3802284"/>
          </a:xfrm>
          <a:prstGeom prst="rect">
            <a:avLst/>
          </a:prstGeom>
        </p:spPr>
      </p:pic>
      <p:sp>
        <p:nvSpPr>
          <p:cNvPr id="8" name="文本框 7"/>
          <p:cNvSpPr txBox="1"/>
          <p:nvPr/>
        </p:nvSpPr>
        <p:spPr>
          <a:xfrm>
            <a:off x="3069590" y="3541395"/>
            <a:ext cx="6203950" cy="1169551"/>
          </a:xfrm>
          <a:prstGeom prst="rect">
            <a:avLst/>
          </a:prstGeom>
          <a:noFill/>
        </p:spPr>
        <p:txBody>
          <a:bodyPr wrap="square" rtlCol="0">
            <a:spAutoFit/>
          </a:bodyPr>
          <a:lstStyle/>
          <a:p>
            <a:pPr algn="dist"/>
            <a:r>
              <a:rPr lang="en-US" sz="7000" b="1" dirty="0">
                <a:solidFill>
                  <a:srgbClr val="3B3B3B"/>
                </a:solidFill>
                <a:latin typeface="Barlow Condensed" panose="00000506000000000000" charset="0"/>
                <a:ea typeface="Barlow Condensed" panose="00000506000000000000" charset="0"/>
                <a:cs typeface="Barlow Condensed" panose="00000506000000000000" charset="0"/>
              </a:rPr>
              <a:t>THANK YOU!</a:t>
            </a:r>
          </a:p>
        </p:txBody>
      </p:sp>
      <p:sp>
        <p:nvSpPr>
          <p:cNvPr id="13" name="Freeform 5"/>
          <p:cNvSpPr/>
          <p:nvPr/>
        </p:nvSpPr>
        <p:spPr bwMode="auto">
          <a:xfrm>
            <a:off x="4850922" y="1219200"/>
            <a:ext cx="2490156" cy="2209800"/>
          </a:xfrm>
          <a:custGeom>
            <a:avLst/>
            <a:gdLst>
              <a:gd name="connsiteX0" fmla="*/ 368624 w 604071"/>
              <a:gd name="connsiteY0" fmla="*/ 395015 h 536160"/>
              <a:gd name="connsiteX1" fmla="*/ 347306 w 604071"/>
              <a:gd name="connsiteY1" fmla="*/ 402787 h 536160"/>
              <a:gd name="connsiteX2" fmla="*/ 339796 w 604071"/>
              <a:gd name="connsiteY2" fmla="*/ 447070 h 536160"/>
              <a:gd name="connsiteX3" fmla="*/ 372650 w 604071"/>
              <a:gd name="connsiteY3" fmla="*/ 456676 h 536160"/>
              <a:gd name="connsiteX4" fmla="*/ 381098 w 604071"/>
              <a:gd name="connsiteY4" fmla="*/ 463236 h 536160"/>
              <a:gd name="connsiteX5" fmla="*/ 320788 w 604071"/>
              <a:gd name="connsiteY5" fmla="*/ 443790 h 536160"/>
              <a:gd name="connsiteX6" fmla="*/ 323604 w 604071"/>
              <a:gd name="connsiteY6" fmla="*/ 409348 h 536160"/>
              <a:gd name="connsiteX7" fmla="*/ 303188 w 604071"/>
              <a:gd name="connsiteY7" fmla="*/ 437698 h 536160"/>
              <a:gd name="connsiteX8" fmla="*/ 342378 w 604071"/>
              <a:gd name="connsiteY8" fmla="*/ 519234 h 536160"/>
              <a:gd name="connsiteX9" fmla="*/ 408554 w 604071"/>
              <a:gd name="connsiteY9" fmla="*/ 451521 h 536160"/>
              <a:gd name="connsiteX10" fmla="*/ 368624 w 604071"/>
              <a:gd name="connsiteY10" fmla="*/ 395015 h 536160"/>
              <a:gd name="connsiteX11" fmla="*/ 213545 w 604071"/>
              <a:gd name="connsiteY11" fmla="*/ 366940 h 536160"/>
              <a:gd name="connsiteX12" fmla="*/ 195241 w 604071"/>
              <a:gd name="connsiteY12" fmla="*/ 398804 h 536160"/>
              <a:gd name="connsiteX13" fmla="*/ 191721 w 604071"/>
              <a:gd name="connsiteY13" fmla="*/ 410754 h 536160"/>
              <a:gd name="connsiteX14" fmla="*/ 239593 w 604071"/>
              <a:gd name="connsiteY14" fmla="*/ 447070 h 536160"/>
              <a:gd name="connsiteX15" fmla="*/ 278548 w 604071"/>
              <a:gd name="connsiteY15" fmla="*/ 479637 h 536160"/>
              <a:gd name="connsiteX16" fmla="*/ 281833 w 604071"/>
              <a:gd name="connsiteY16" fmla="*/ 447538 h 536160"/>
              <a:gd name="connsiteX17" fmla="*/ 319145 w 604071"/>
              <a:gd name="connsiteY17" fmla="*/ 391307 h 536160"/>
              <a:gd name="connsiteX18" fmla="*/ 310697 w 604071"/>
              <a:gd name="connsiteY18" fmla="*/ 390838 h 536160"/>
              <a:gd name="connsiteX19" fmla="*/ 275263 w 604071"/>
              <a:gd name="connsiteY19" fmla="*/ 385215 h 536160"/>
              <a:gd name="connsiteX20" fmla="*/ 213545 w 604071"/>
              <a:gd name="connsiteY20" fmla="*/ 366940 h 536160"/>
              <a:gd name="connsiteX21" fmla="*/ 174825 w 604071"/>
              <a:gd name="connsiteY21" fmla="*/ 348196 h 536160"/>
              <a:gd name="connsiteX22" fmla="*/ 153705 w 604071"/>
              <a:gd name="connsiteY22" fmla="*/ 366471 h 536160"/>
              <a:gd name="connsiteX23" fmla="*/ 146665 w 604071"/>
              <a:gd name="connsiteY23" fmla="*/ 382169 h 536160"/>
              <a:gd name="connsiteX24" fmla="*/ 146196 w 604071"/>
              <a:gd name="connsiteY24" fmla="*/ 385449 h 536160"/>
              <a:gd name="connsiteX25" fmla="*/ 177406 w 604071"/>
              <a:gd name="connsiteY25" fmla="*/ 401850 h 536160"/>
              <a:gd name="connsiteX26" fmla="*/ 201577 w 604071"/>
              <a:gd name="connsiteY26" fmla="*/ 362020 h 536160"/>
              <a:gd name="connsiteX27" fmla="*/ 195241 w 604071"/>
              <a:gd name="connsiteY27" fmla="*/ 358974 h 536160"/>
              <a:gd name="connsiteX28" fmla="*/ 174825 w 604071"/>
              <a:gd name="connsiteY28" fmla="*/ 348196 h 536160"/>
              <a:gd name="connsiteX29" fmla="*/ 73683 w 604071"/>
              <a:gd name="connsiteY29" fmla="*/ 278844 h 536160"/>
              <a:gd name="connsiteX30" fmla="*/ 48809 w 604071"/>
              <a:gd name="connsiteY30" fmla="*/ 284467 h 536160"/>
              <a:gd name="connsiteX31" fmla="*/ 24638 w 604071"/>
              <a:gd name="connsiteY31" fmla="*/ 313286 h 536160"/>
              <a:gd name="connsiteX32" fmla="*/ 16425 w 604071"/>
              <a:gd name="connsiteY32" fmla="*/ 346322 h 536160"/>
              <a:gd name="connsiteX33" fmla="*/ 25107 w 604071"/>
              <a:gd name="connsiteY33" fmla="*/ 359677 h 536160"/>
              <a:gd name="connsiteX34" fmla="*/ 131412 w 604071"/>
              <a:gd name="connsiteY34" fmla="*/ 378889 h 536160"/>
              <a:gd name="connsiteX35" fmla="*/ 141972 w 604071"/>
              <a:gd name="connsiteY35" fmla="*/ 357568 h 536160"/>
              <a:gd name="connsiteX36" fmla="*/ 162153 w 604071"/>
              <a:gd name="connsiteY36" fmla="*/ 340698 h 536160"/>
              <a:gd name="connsiteX37" fmla="*/ 117331 w 604071"/>
              <a:gd name="connsiteY37" fmla="*/ 310708 h 536160"/>
              <a:gd name="connsiteX38" fmla="*/ 73683 w 604071"/>
              <a:gd name="connsiteY38" fmla="*/ 278844 h 536160"/>
              <a:gd name="connsiteX39" fmla="*/ 62478 w 604071"/>
              <a:gd name="connsiteY39" fmla="*/ 261857 h 536160"/>
              <a:gd name="connsiteX40" fmla="*/ 80723 w 604071"/>
              <a:gd name="connsiteY40" fmla="*/ 267129 h 536160"/>
              <a:gd name="connsiteX41" fmla="*/ 82366 w 604071"/>
              <a:gd name="connsiteY41" fmla="*/ 271112 h 536160"/>
              <a:gd name="connsiteX42" fmla="*/ 125310 w 604071"/>
              <a:gd name="connsiteY42" fmla="*/ 296885 h 536160"/>
              <a:gd name="connsiteX43" fmla="*/ 196180 w 604071"/>
              <a:gd name="connsiteY43" fmla="*/ 341167 h 536160"/>
              <a:gd name="connsiteX44" fmla="*/ 288639 w 604071"/>
              <a:gd name="connsiteY44" fmla="*/ 371157 h 536160"/>
              <a:gd name="connsiteX45" fmla="*/ 354815 w 604071"/>
              <a:gd name="connsiteY45" fmla="*/ 376546 h 536160"/>
              <a:gd name="connsiteX46" fmla="*/ 355754 w 604071"/>
              <a:gd name="connsiteY46" fmla="*/ 376780 h 536160"/>
              <a:gd name="connsiteX47" fmla="*/ 426154 w 604071"/>
              <a:gd name="connsiteY47" fmla="*/ 435589 h 536160"/>
              <a:gd name="connsiteX48" fmla="*/ 424042 w 604071"/>
              <a:gd name="connsiteY48" fmla="*/ 442852 h 536160"/>
              <a:gd name="connsiteX49" fmla="*/ 377108 w 604071"/>
              <a:gd name="connsiteY49" fmla="*/ 530480 h 536160"/>
              <a:gd name="connsiteX50" fmla="*/ 289577 w 604071"/>
              <a:gd name="connsiteY50" fmla="*/ 507753 h 536160"/>
              <a:gd name="connsiteX51" fmla="*/ 286527 w 604071"/>
              <a:gd name="connsiteY51" fmla="*/ 506816 h 536160"/>
              <a:gd name="connsiteX52" fmla="*/ 239828 w 604071"/>
              <a:gd name="connsiteY52" fmla="*/ 469094 h 536160"/>
              <a:gd name="connsiteX53" fmla="*/ 178110 w 604071"/>
              <a:gd name="connsiteY53" fmla="*/ 421063 h 536160"/>
              <a:gd name="connsiteX54" fmla="*/ 21353 w 604071"/>
              <a:gd name="connsiteY54" fmla="*/ 370454 h 536160"/>
              <a:gd name="connsiteX55" fmla="*/ 19241 w 604071"/>
              <a:gd name="connsiteY55" fmla="*/ 369751 h 536160"/>
              <a:gd name="connsiteX56" fmla="*/ 1406 w 604071"/>
              <a:gd name="connsiteY56" fmla="*/ 353116 h 536160"/>
              <a:gd name="connsiteX57" fmla="*/ 8680 w 604071"/>
              <a:gd name="connsiteY57" fmla="*/ 308131 h 536160"/>
              <a:gd name="connsiteX58" fmla="*/ 43177 w 604071"/>
              <a:gd name="connsiteY58" fmla="*/ 268535 h 536160"/>
              <a:gd name="connsiteX59" fmla="*/ 62478 w 604071"/>
              <a:gd name="connsiteY59" fmla="*/ 261857 h 536160"/>
              <a:gd name="connsiteX60" fmla="*/ 470750 w 604071"/>
              <a:gd name="connsiteY60" fmla="*/ 155099 h 536160"/>
              <a:gd name="connsiteX61" fmla="*/ 450802 w 604071"/>
              <a:gd name="connsiteY61" fmla="*/ 164238 h 536160"/>
              <a:gd name="connsiteX62" fmla="*/ 459486 w 604071"/>
              <a:gd name="connsiteY62" fmla="*/ 161191 h 536160"/>
              <a:gd name="connsiteX63" fmla="*/ 461128 w 604071"/>
              <a:gd name="connsiteY63" fmla="*/ 160723 h 536160"/>
              <a:gd name="connsiteX64" fmla="*/ 470750 w 604071"/>
              <a:gd name="connsiteY64" fmla="*/ 155099 h 536160"/>
              <a:gd name="connsiteX65" fmla="*/ 494453 w 604071"/>
              <a:gd name="connsiteY65" fmla="*/ 127917 h 536160"/>
              <a:gd name="connsiteX66" fmla="*/ 504545 w 604071"/>
              <a:gd name="connsiteY66" fmla="*/ 137056 h 536160"/>
              <a:gd name="connsiteX67" fmla="*/ 506187 w 604071"/>
              <a:gd name="connsiteY67" fmla="*/ 195169 h 536160"/>
              <a:gd name="connsiteX68" fmla="*/ 501494 w 604071"/>
              <a:gd name="connsiteY68" fmla="*/ 275074 h 536160"/>
              <a:gd name="connsiteX69" fmla="*/ 502198 w 604071"/>
              <a:gd name="connsiteY69" fmla="*/ 278823 h 536160"/>
              <a:gd name="connsiteX70" fmla="*/ 414662 w 604071"/>
              <a:gd name="connsiteY70" fmla="*/ 342092 h 536160"/>
              <a:gd name="connsiteX71" fmla="*/ 272445 w 604071"/>
              <a:gd name="connsiteY71" fmla="*/ 346310 h 536160"/>
              <a:gd name="connsiteX72" fmla="*/ 170593 w 604071"/>
              <a:gd name="connsiteY72" fmla="*/ 292883 h 536160"/>
              <a:gd name="connsiteX73" fmla="*/ 159093 w 604071"/>
              <a:gd name="connsiteY73" fmla="*/ 238754 h 536160"/>
              <a:gd name="connsiteX74" fmla="*/ 155104 w 604071"/>
              <a:gd name="connsiteY74" fmla="*/ 141039 h 536160"/>
              <a:gd name="connsiteX75" fmla="*/ 165195 w 604071"/>
              <a:gd name="connsiteY75" fmla="*/ 136821 h 536160"/>
              <a:gd name="connsiteX76" fmla="*/ 219641 w 604071"/>
              <a:gd name="connsiteY76" fmla="*/ 152521 h 536160"/>
              <a:gd name="connsiteX77" fmla="*/ 327829 w 604071"/>
              <a:gd name="connsiteY77" fmla="*/ 189779 h 536160"/>
              <a:gd name="connsiteX78" fmla="*/ 494453 w 604071"/>
              <a:gd name="connsiteY78" fmla="*/ 127917 h 536160"/>
              <a:gd name="connsiteX79" fmla="*/ 331354 w 604071"/>
              <a:gd name="connsiteY79" fmla="*/ 468 h 536160"/>
              <a:gd name="connsiteX80" fmla="*/ 438835 w 604071"/>
              <a:gd name="connsiteY80" fmla="*/ 30460 h 536160"/>
              <a:gd name="connsiteX81" fmla="*/ 544908 w 604071"/>
              <a:gd name="connsiteY81" fmla="*/ 59047 h 536160"/>
              <a:gd name="connsiteX82" fmla="*/ 549836 w 604071"/>
              <a:gd name="connsiteY82" fmla="*/ 65139 h 536160"/>
              <a:gd name="connsiteX83" fmla="*/ 555703 w 604071"/>
              <a:gd name="connsiteY83" fmla="*/ 66311 h 536160"/>
              <a:gd name="connsiteX84" fmla="*/ 586211 w 604071"/>
              <a:gd name="connsiteY84" fmla="*/ 160974 h 536160"/>
              <a:gd name="connsiteX85" fmla="*/ 587384 w 604071"/>
              <a:gd name="connsiteY85" fmla="*/ 249780 h 536160"/>
              <a:gd name="connsiteX86" fmla="*/ 592547 w 604071"/>
              <a:gd name="connsiteY86" fmla="*/ 254467 h 536160"/>
              <a:gd name="connsiteX87" fmla="*/ 602872 w 604071"/>
              <a:gd name="connsiteY87" fmla="*/ 309062 h 536160"/>
              <a:gd name="connsiteX88" fmla="*/ 567437 w 604071"/>
              <a:gd name="connsiteY88" fmla="*/ 332963 h 536160"/>
              <a:gd name="connsiteX89" fmla="*/ 559927 w 604071"/>
              <a:gd name="connsiteY89" fmla="*/ 328276 h 536160"/>
              <a:gd name="connsiteX90" fmla="*/ 553591 w 604071"/>
              <a:gd name="connsiteY90" fmla="*/ 324762 h 536160"/>
              <a:gd name="connsiteX91" fmla="*/ 549836 w 604071"/>
              <a:gd name="connsiteY91" fmla="*/ 297815 h 536160"/>
              <a:gd name="connsiteX92" fmla="*/ 550775 w 604071"/>
              <a:gd name="connsiteY92" fmla="*/ 266183 h 536160"/>
              <a:gd name="connsiteX93" fmla="*/ 568845 w 604071"/>
              <a:gd name="connsiteY93" fmla="*/ 248609 h 536160"/>
              <a:gd name="connsiteX94" fmla="*/ 550540 w 604071"/>
              <a:gd name="connsiteY94" fmla="*/ 82010 h 536160"/>
              <a:gd name="connsiteX95" fmla="*/ 546785 w 604071"/>
              <a:gd name="connsiteY95" fmla="*/ 84353 h 536160"/>
              <a:gd name="connsiteX96" fmla="*/ 431325 w 604071"/>
              <a:gd name="connsiteY96" fmla="*/ 127467 h 536160"/>
              <a:gd name="connsiteX97" fmla="*/ 338394 w 604071"/>
              <a:gd name="connsiteY97" fmla="*/ 152305 h 536160"/>
              <a:gd name="connsiteX98" fmla="*/ 331824 w 604071"/>
              <a:gd name="connsiteY98" fmla="*/ 153008 h 536160"/>
              <a:gd name="connsiteX99" fmla="*/ 72743 w 604071"/>
              <a:gd name="connsiteY99" fmla="*/ 72872 h 536160"/>
              <a:gd name="connsiteX100" fmla="*/ 73447 w 604071"/>
              <a:gd name="connsiteY100" fmla="*/ 61156 h 536160"/>
              <a:gd name="connsiteX101" fmla="*/ 76732 w 604071"/>
              <a:gd name="connsiteY101" fmla="*/ 57172 h 536160"/>
              <a:gd name="connsiteX102" fmla="*/ 210027 w 604071"/>
              <a:gd name="connsiteY102" fmla="*/ 23196 h 536160"/>
              <a:gd name="connsiteX103" fmla="*/ 331354 w 604071"/>
              <a:gd name="connsiteY103" fmla="*/ 468 h 5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4071" h="536160">
                <a:moveTo>
                  <a:pt x="368624" y="395015"/>
                </a:moveTo>
                <a:cubicBezTo>
                  <a:pt x="361723" y="393547"/>
                  <a:pt x="354463" y="395524"/>
                  <a:pt x="347306" y="402787"/>
                </a:cubicBezTo>
                <a:cubicBezTo>
                  <a:pt x="335338" y="415205"/>
                  <a:pt x="330879" y="431138"/>
                  <a:pt x="339796" y="447070"/>
                </a:cubicBezTo>
                <a:cubicBezTo>
                  <a:pt x="347540" y="460659"/>
                  <a:pt x="358100" y="468860"/>
                  <a:pt x="372650" y="456676"/>
                </a:cubicBezTo>
                <a:cubicBezTo>
                  <a:pt x="377108" y="453162"/>
                  <a:pt x="384852" y="457848"/>
                  <a:pt x="381098" y="463236"/>
                </a:cubicBezTo>
                <a:cubicBezTo>
                  <a:pt x="360682" y="492289"/>
                  <a:pt x="328297" y="474483"/>
                  <a:pt x="320788" y="443790"/>
                </a:cubicBezTo>
                <a:cubicBezTo>
                  <a:pt x="318207" y="433246"/>
                  <a:pt x="319380" y="420594"/>
                  <a:pt x="323604" y="409348"/>
                </a:cubicBezTo>
                <a:cubicBezTo>
                  <a:pt x="314921" y="417314"/>
                  <a:pt x="307881" y="427154"/>
                  <a:pt x="303188" y="437698"/>
                </a:cubicBezTo>
                <a:cubicBezTo>
                  <a:pt x="288169" y="473077"/>
                  <a:pt x="296383" y="518062"/>
                  <a:pt x="342378" y="519234"/>
                </a:cubicBezTo>
                <a:cubicBezTo>
                  <a:pt x="379924" y="519937"/>
                  <a:pt x="412778" y="491118"/>
                  <a:pt x="408554" y="451521"/>
                </a:cubicBezTo>
                <a:cubicBezTo>
                  <a:pt x="406794" y="434828"/>
                  <a:pt x="389326" y="399419"/>
                  <a:pt x="368624" y="395015"/>
                </a:cubicBezTo>
                <a:close/>
                <a:moveTo>
                  <a:pt x="213545" y="366940"/>
                </a:moveTo>
                <a:cubicBezTo>
                  <a:pt x="204862" y="376077"/>
                  <a:pt x="198996" y="386387"/>
                  <a:pt x="195241" y="398804"/>
                </a:cubicBezTo>
                <a:cubicBezTo>
                  <a:pt x="194302" y="401382"/>
                  <a:pt x="193364" y="406302"/>
                  <a:pt x="191721" y="410754"/>
                </a:cubicBezTo>
                <a:cubicBezTo>
                  <a:pt x="208617" y="421531"/>
                  <a:pt x="224340" y="433949"/>
                  <a:pt x="239593" y="447070"/>
                </a:cubicBezTo>
                <a:cubicBezTo>
                  <a:pt x="252031" y="457848"/>
                  <a:pt x="266111" y="468391"/>
                  <a:pt x="278548" y="479637"/>
                </a:cubicBezTo>
                <a:cubicBezTo>
                  <a:pt x="277375" y="469797"/>
                  <a:pt x="278313" y="459019"/>
                  <a:pt x="281833" y="447538"/>
                </a:cubicBezTo>
                <a:cubicBezTo>
                  <a:pt x="288404" y="426452"/>
                  <a:pt x="301076" y="405130"/>
                  <a:pt x="319145" y="391307"/>
                </a:cubicBezTo>
                <a:cubicBezTo>
                  <a:pt x="316329" y="391073"/>
                  <a:pt x="313513" y="391073"/>
                  <a:pt x="310697" y="390838"/>
                </a:cubicBezTo>
                <a:cubicBezTo>
                  <a:pt x="298495" y="389901"/>
                  <a:pt x="286996" y="388027"/>
                  <a:pt x="275263" y="385215"/>
                </a:cubicBezTo>
                <a:cubicBezTo>
                  <a:pt x="254377" y="380295"/>
                  <a:pt x="233492" y="374906"/>
                  <a:pt x="213545" y="366940"/>
                </a:cubicBezTo>
                <a:close/>
                <a:moveTo>
                  <a:pt x="174825" y="348196"/>
                </a:moveTo>
                <a:cubicBezTo>
                  <a:pt x="166612" y="352648"/>
                  <a:pt x="158633" y="358271"/>
                  <a:pt x="153705" y="366471"/>
                </a:cubicBezTo>
                <a:cubicBezTo>
                  <a:pt x="150420" y="371391"/>
                  <a:pt x="147838" y="376546"/>
                  <a:pt x="146665" y="382169"/>
                </a:cubicBezTo>
                <a:cubicBezTo>
                  <a:pt x="146430" y="383341"/>
                  <a:pt x="146430" y="384278"/>
                  <a:pt x="146196" y="385449"/>
                </a:cubicBezTo>
                <a:cubicBezTo>
                  <a:pt x="156990" y="390370"/>
                  <a:pt x="167550" y="395993"/>
                  <a:pt x="177406" y="401850"/>
                </a:cubicBezTo>
                <a:cubicBezTo>
                  <a:pt x="180692" y="386855"/>
                  <a:pt x="189374" y="371626"/>
                  <a:pt x="201577" y="362020"/>
                </a:cubicBezTo>
                <a:cubicBezTo>
                  <a:pt x="199465" y="361082"/>
                  <a:pt x="197353" y="360145"/>
                  <a:pt x="195241" y="358974"/>
                </a:cubicBezTo>
                <a:cubicBezTo>
                  <a:pt x="188201" y="355693"/>
                  <a:pt x="181630" y="351945"/>
                  <a:pt x="174825" y="348196"/>
                </a:cubicBezTo>
                <a:close/>
                <a:moveTo>
                  <a:pt x="73683" y="278844"/>
                </a:moveTo>
                <a:cubicBezTo>
                  <a:pt x="65235" y="280484"/>
                  <a:pt x="57491" y="278375"/>
                  <a:pt x="48809" y="284467"/>
                </a:cubicBezTo>
                <a:cubicBezTo>
                  <a:pt x="38483" y="291730"/>
                  <a:pt x="30270" y="302039"/>
                  <a:pt x="24638" y="313286"/>
                </a:cubicBezTo>
                <a:cubicBezTo>
                  <a:pt x="19945" y="322657"/>
                  <a:pt x="13843" y="335778"/>
                  <a:pt x="16425" y="346322"/>
                </a:cubicBezTo>
                <a:cubicBezTo>
                  <a:pt x="17833" y="352413"/>
                  <a:pt x="21587" y="355693"/>
                  <a:pt x="25107" y="359677"/>
                </a:cubicBezTo>
                <a:cubicBezTo>
                  <a:pt x="61011" y="357334"/>
                  <a:pt x="97385" y="365300"/>
                  <a:pt x="131412" y="378889"/>
                </a:cubicBezTo>
                <a:cubicBezTo>
                  <a:pt x="133054" y="370923"/>
                  <a:pt x="137748" y="362722"/>
                  <a:pt x="141972" y="357568"/>
                </a:cubicBezTo>
                <a:cubicBezTo>
                  <a:pt x="147369" y="350539"/>
                  <a:pt x="154409" y="344681"/>
                  <a:pt x="162153" y="340698"/>
                </a:cubicBezTo>
                <a:cubicBezTo>
                  <a:pt x="146900" y="331326"/>
                  <a:pt x="132116" y="321017"/>
                  <a:pt x="117331" y="310708"/>
                </a:cubicBezTo>
                <a:cubicBezTo>
                  <a:pt x="104190" y="301336"/>
                  <a:pt x="84713" y="291964"/>
                  <a:pt x="73683" y="278844"/>
                </a:cubicBezTo>
                <a:close/>
                <a:moveTo>
                  <a:pt x="62478" y="261857"/>
                </a:moveTo>
                <a:cubicBezTo>
                  <a:pt x="69577" y="260803"/>
                  <a:pt x="76499" y="261740"/>
                  <a:pt x="80723" y="267129"/>
                </a:cubicBezTo>
                <a:cubicBezTo>
                  <a:pt x="81662" y="268535"/>
                  <a:pt x="82131" y="269706"/>
                  <a:pt x="82366" y="271112"/>
                </a:cubicBezTo>
                <a:cubicBezTo>
                  <a:pt x="97854" y="275563"/>
                  <a:pt x="113342" y="288918"/>
                  <a:pt x="125310" y="296885"/>
                </a:cubicBezTo>
                <a:cubicBezTo>
                  <a:pt x="148308" y="312583"/>
                  <a:pt x="171305" y="328983"/>
                  <a:pt x="196180" y="341167"/>
                </a:cubicBezTo>
                <a:cubicBezTo>
                  <a:pt x="225513" y="355459"/>
                  <a:pt x="256724" y="364597"/>
                  <a:pt x="288639" y="371157"/>
                </a:cubicBezTo>
                <a:cubicBezTo>
                  <a:pt x="310463" y="375843"/>
                  <a:pt x="333460" y="372329"/>
                  <a:pt x="354815" y="376546"/>
                </a:cubicBezTo>
                <a:cubicBezTo>
                  <a:pt x="355050" y="376546"/>
                  <a:pt x="355284" y="376780"/>
                  <a:pt x="355754" y="376780"/>
                </a:cubicBezTo>
                <a:cubicBezTo>
                  <a:pt x="393770" y="373500"/>
                  <a:pt x="417471" y="400913"/>
                  <a:pt x="426154" y="435589"/>
                </a:cubicBezTo>
                <a:cubicBezTo>
                  <a:pt x="426858" y="438635"/>
                  <a:pt x="425919" y="441212"/>
                  <a:pt x="424042" y="442852"/>
                </a:cubicBezTo>
                <a:cubicBezTo>
                  <a:pt x="428735" y="477763"/>
                  <a:pt x="412778" y="516656"/>
                  <a:pt x="377108" y="530480"/>
                </a:cubicBezTo>
                <a:cubicBezTo>
                  <a:pt x="342612" y="543835"/>
                  <a:pt x="307177" y="532589"/>
                  <a:pt x="289577" y="507753"/>
                </a:cubicBezTo>
                <a:cubicBezTo>
                  <a:pt x="288639" y="507753"/>
                  <a:pt x="287465" y="507519"/>
                  <a:pt x="286527" y="506816"/>
                </a:cubicBezTo>
                <a:cubicBezTo>
                  <a:pt x="268927" y="498381"/>
                  <a:pt x="254377" y="481980"/>
                  <a:pt x="239828" y="469094"/>
                </a:cubicBezTo>
                <a:cubicBezTo>
                  <a:pt x="220350" y="451990"/>
                  <a:pt x="200638" y="434418"/>
                  <a:pt x="178110" y="421063"/>
                </a:cubicBezTo>
                <a:cubicBezTo>
                  <a:pt x="129769" y="392010"/>
                  <a:pt x="77907" y="373734"/>
                  <a:pt x="21353" y="370454"/>
                </a:cubicBezTo>
                <a:cubicBezTo>
                  <a:pt x="20649" y="370454"/>
                  <a:pt x="19710" y="370220"/>
                  <a:pt x="19241" y="369751"/>
                </a:cubicBezTo>
                <a:cubicBezTo>
                  <a:pt x="10792" y="369283"/>
                  <a:pt x="3518" y="361317"/>
                  <a:pt x="1406" y="353116"/>
                </a:cubicBezTo>
                <a:cubicBezTo>
                  <a:pt x="-2349" y="338121"/>
                  <a:pt x="1875" y="321955"/>
                  <a:pt x="8680" y="308131"/>
                </a:cubicBezTo>
                <a:cubicBezTo>
                  <a:pt x="16425" y="292902"/>
                  <a:pt x="27923" y="276969"/>
                  <a:pt x="43177" y="268535"/>
                </a:cubicBezTo>
                <a:cubicBezTo>
                  <a:pt x="48105" y="265957"/>
                  <a:pt x="55379" y="262911"/>
                  <a:pt x="62478" y="261857"/>
                </a:cubicBezTo>
                <a:close/>
                <a:moveTo>
                  <a:pt x="470750" y="155099"/>
                </a:moveTo>
                <a:cubicBezTo>
                  <a:pt x="464179" y="157911"/>
                  <a:pt x="457374" y="161191"/>
                  <a:pt x="450802" y="164238"/>
                </a:cubicBezTo>
                <a:cubicBezTo>
                  <a:pt x="453853" y="163066"/>
                  <a:pt x="456670" y="162129"/>
                  <a:pt x="459486" y="161191"/>
                </a:cubicBezTo>
                <a:cubicBezTo>
                  <a:pt x="460190" y="160957"/>
                  <a:pt x="460659" y="160723"/>
                  <a:pt x="461128" y="160723"/>
                </a:cubicBezTo>
                <a:cubicBezTo>
                  <a:pt x="464414" y="159082"/>
                  <a:pt x="467700" y="156973"/>
                  <a:pt x="470750" y="155099"/>
                </a:cubicBezTo>
                <a:close/>
                <a:moveTo>
                  <a:pt x="494453" y="127917"/>
                </a:moveTo>
                <a:cubicBezTo>
                  <a:pt x="501259" y="126511"/>
                  <a:pt x="505249" y="132135"/>
                  <a:pt x="504545" y="137056"/>
                </a:cubicBezTo>
                <a:cubicBezTo>
                  <a:pt x="514401" y="149241"/>
                  <a:pt x="506891" y="182046"/>
                  <a:pt x="506187" y="195169"/>
                </a:cubicBezTo>
                <a:cubicBezTo>
                  <a:pt x="504779" y="221648"/>
                  <a:pt x="508065" y="249298"/>
                  <a:pt x="501494" y="275074"/>
                </a:cubicBezTo>
                <a:cubicBezTo>
                  <a:pt x="501963" y="276012"/>
                  <a:pt x="502198" y="277183"/>
                  <a:pt x="502198" y="278823"/>
                </a:cubicBezTo>
                <a:cubicBezTo>
                  <a:pt x="498677" y="311395"/>
                  <a:pt x="441181" y="334828"/>
                  <a:pt x="414662" y="342092"/>
                </a:cubicBezTo>
                <a:cubicBezTo>
                  <a:pt x="368429" y="354980"/>
                  <a:pt x="319381" y="355214"/>
                  <a:pt x="272445" y="346310"/>
                </a:cubicBezTo>
                <a:cubicBezTo>
                  <a:pt x="236773" y="339514"/>
                  <a:pt x="188429" y="328969"/>
                  <a:pt x="170593" y="292883"/>
                </a:cubicBezTo>
                <a:cubicBezTo>
                  <a:pt x="161910" y="275309"/>
                  <a:pt x="160267" y="257968"/>
                  <a:pt x="159093" y="238754"/>
                </a:cubicBezTo>
                <a:cubicBezTo>
                  <a:pt x="157216" y="206182"/>
                  <a:pt x="154165" y="173845"/>
                  <a:pt x="155104" y="141039"/>
                </a:cubicBezTo>
                <a:cubicBezTo>
                  <a:pt x="155339" y="136118"/>
                  <a:pt x="162144" y="133775"/>
                  <a:pt x="165195" y="136821"/>
                </a:cubicBezTo>
                <a:cubicBezTo>
                  <a:pt x="182327" y="136587"/>
                  <a:pt x="205091" y="146429"/>
                  <a:pt x="219641" y="152521"/>
                </a:cubicBezTo>
                <a:cubicBezTo>
                  <a:pt x="252731" y="166347"/>
                  <a:pt x="290984" y="191185"/>
                  <a:pt x="327829" y="189779"/>
                </a:cubicBezTo>
                <a:cubicBezTo>
                  <a:pt x="388847" y="187670"/>
                  <a:pt x="436487" y="141039"/>
                  <a:pt x="494453" y="127917"/>
                </a:cubicBezTo>
                <a:close/>
                <a:moveTo>
                  <a:pt x="331354" y="468"/>
                </a:moveTo>
                <a:cubicBezTo>
                  <a:pt x="367963" y="3748"/>
                  <a:pt x="402930" y="22962"/>
                  <a:pt x="438835" y="30460"/>
                </a:cubicBezTo>
                <a:cubicBezTo>
                  <a:pt x="474740" y="38193"/>
                  <a:pt x="510880" y="44988"/>
                  <a:pt x="544908" y="59047"/>
                </a:cubicBezTo>
                <a:cubicBezTo>
                  <a:pt x="547489" y="60218"/>
                  <a:pt x="549132" y="62562"/>
                  <a:pt x="549836" y="65139"/>
                </a:cubicBezTo>
                <a:cubicBezTo>
                  <a:pt x="551713" y="64436"/>
                  <a:pt x="553825" y="64670"/>
                  <a:pt x="555703" y="66311"/>
                </a:cubicBezTo>
                <a:cubicBezTo>
                  <a:pt x="580109" y="89508"/>
                  <a:pt x="584098" y="129107"/>
                  <a:pt x="586211" y="160974"/>
                </a:cubicBezTo>
                <a:cubicBezTo>
                  <a:pt x="588088" y="190030"/>
                  <a:pt x="589027" y="220256"/>
                  <a:pt x="587384" y="249780"/>
                </a:cubicBezTo>
                <a:cubicBezTo>
                  <a:pt x="589261" y="250952"/>
                  <a:pt x="590904" y="252592"/>
                  <a:pt x="592547" y="254467"/>
                </a:cubicBezTo>
                <a:cubicBezTo>
                  <a:pt x="605219" y="269463"/>
                  <a:pt x="605219" y="290551"/>
                  <a:pt x="602872" y="309062"/>
                </a:cubicBezTo>
                <a:cubicBezTo>
                  <a:pt x="600526" y="329917"/>
                  <a:pt x="585506" y="331557"/>
                  <a:pt x="567437" y="332963"/>
                </a:cubicBezTo>
                <a:cubicBezTo>
                  <a:pt x="564151" y="333197"/>
                  <a:pt x="561335" y="331088"/>
                  <a:pt x="559927" y="328276"/>
                </a:cubicBezTo>
                <a:cubicBezTo>
                  <a:pt x="557580" y="328276"/>
                  <a:pt x="554999" y="327105"/>
                  <a:pt x="553591" y="324762"/>
                </a:cubicBezTo>
                <a:cubicBezTo>
                  <a:pt x="549132" y="317264"/>
                  <a:pt x="550775" y="306251"/>
                  <a:pt x="549836" y="297815"/>
                </a:cubicBezTo>
                <a:cubicBezTo>
                  <a:pt x="548897" y="287740"/>
                  <a:pt x="547255" y="276024"/>
                  <a:pt x="550775" y="266183"/>
                </a:cubicBezTo>
                <a:cubicBezTo>
                  <a:pt x="553825" y="258450"/>
                  <a:pt x="560866" y="251421"/>
                  <a:pt x="568845" y="248609"/>
                </a:cubicBezTo>
                <a:cubicBezTo>
                  <a:pt x="566498" y="191904"/>
                  <a:pt x="575415" y="135200"/>
                  <a:pt x="550540" y="82010"/>
                </a:cubicBezTo>
                <a:cubicBezTo>
                  <a:pt x="549601" y="82947"/>
                  <a:pt x="548428" y="83884"/>
                  <a:pt x="546785" y="84353"/>
                </a:cubicBezTo>
                <a:cubicBezTo>
                  <a:pt x="507595" y="96537"/>
                  <a:pt x="469108" y="111768"/>
                  <a:pt x="431325" y="127467"/>
                </a:cubicBezTo>
                <a:cubicBezTo>
                  <a:pt x="403165" y="139183"/>
                  <a:pt x="370075" y="159100"/>
                  <a:pt x="338394" y="152305"/>
                </a:cubicBezTo>
                <a:cubicBezTo>
                  <a:pt x="336752" y="153476"/>
                  <a:pt x="334405" y="153945"/>
                  <a:pt x="331824" y="153008"/>
                </a:cubicBezTo>
                <a:cubicBezTo>
                  <a:pt x="246402" y="121375"/>
                  <a:pt x="160042" y="98412"/>
                  <a:pt x="72743" y="72872"/>
                </a:cubicBezTo>
                <a:cubicBezTo>
                  <a:pt x="66876" y="70997"/>
                  <a:pt x="67345" y="61390"/>
                  <a:pt x="73447" y="61156"/>
                </a:cubicBezTo>
                <a:cubicBezTo>
                  <a:pt x="73916" y="59515"/>
                  <a:pt x="74855" y="57875"/>
                  <a:pt x="76732" y="57172"/>
                </a:cubicBezTo>
                <a:cubicBezTo>
                  <a:pt x="120382" y="43113"/>
                  <a:pt x="165439" y="33975"/>
                  <a:pt x="210027" y="23196"/>
                </a:cubicBezTo>
                <a:cubicBezTo>
                  <a:pt x="248749" y="14058"/>
                  <a:pt x="291225" y="-3047"/>
                  <a:pt x="331354" y="468"/>
                </a:cubicBezTo>
                <a:close/>
              </a:path>
            </a:pathLst>
          </a:custGeom>
          <a:solidFill>
            <a:srgbClr val="379E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Barlow Condensed" panose="00000506000000000000" charset="0"/>
              <a:ea typeface="Barlow Condensed" panose="00000506000000000000" charset="0"/>
              <a:cs typeface="Barlow Condensed" panose="00000506000000000000"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sp>
        <p:nvSpPr>
          <p:cNvPr id="6" name="Rectangle 5">
            <a:extLst>
              <a:ext uri="{FF2B5EF4-FFF2-40B4-BE49-F238E27FC236}">
                <a16:creationId xmlns:a16="http://schemas.microsoft.com/office/drawing/2014/main" id="{56701688-680D-01D0-60A0-6BC41723637E}"/>
              </a:ext>
            </a:extLst>
          </p:cNvPr>
          <p:cNvSpPr/>
          <p:nvPr/>
        </p:nvSpPr>
        <p:spPr>
          <a:xfrm>
            <a:off x="1673679" y="2177550"/>
            <a:ext cx="9144000" cy="1828800"/>
          </a:xfrm>
          <a:prstGeom prst="rect">
            <a:avLst/>
          </a:prstGeom>
          <a:noFill/>
          <a:ln w="50800">
            <a:solidFill>
              <a:srgbClr val="379E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14A97A-88F5-DF2F-3776-8CF5EA0262C9}"/>
              </a:ext>
            </a:extLst>
          </p:cNvPr>
          <p:cNvSpPr txBox="1"/>
          <p:nvPr/>
        </p:nvSpPr>
        <p:spPr>
          <a:xfrm>
            <a:off x="1673679" y="2667039"/>
            <a:ext cx="9144000" cy="830997"/>
          </a:xfrm>
          <a:prstGeom prst="rect">
            <a:avLst/>
          </a:prstGeom>
          <a:noFill/>
        </p:spPr>
        <p:txBody>
          <a:bodyPr wrap="square" rtlCol="0">
            <a:spAutoFit/>
          </a:bodyPr>
          <a:lstStyle/>
          <a:p>
            <a:pPr algn="ctr"/>
            <a:r>
              <a:rPr lang="en-US" sz="2400" dirty="0"/>
              <a:t>Reduction of vehicular delay time and traffic flow regulation via the combination of sensors and artificial intelligence model in a smart traffic control system</a:t>
            </a:r>
          </a:p>
        </p:txBody>
      </p:sp>
      <p:sp>
        <p:nvSpPr>
          <p:cNvPr id="3" name="TextBox 6">
            <a:extLst>
              <a:ext uri="{FF2B5EF4-FFF2-40B4-BE49-F238E27FC236}">
                <a16:creationId xmlns:a16="http://schemas.microsoft.com/office/drawing/2014/main" id="{0F034698-C644-6B2F-BDD1-47679D04E378}"/>
              </a:ext>
            </a:extLst>
          </p:cNvPr>
          <p:cNvSpPr txBox="1"/>
          <p:nvPr/>
        </p:nvSpPr>
        <p:spPr>
          <a:xfrm>
            <a:off x="4585538" y="743561"/>
            <a:ext cx="3230372" cy="646331"/>
          </a:xfrm>
          <a:prstGeom prst="rect">
            <a:avLst/>
          </a:prstGeom>
          <a:noFill/>
        </p:spPr>
        <p:txBody>
          <a:bodyPr wrap="none" lIns="91440" tIns="45720" rIns="91440" bIns="45720" rtlCol="0">
            <a:spAutoFit/>
          </a:bodyPr>
          <a:lstStyle/>
          <a:p>
            <a:pPr lvl="0" algn="ctr"/>
            <a:r>
              <a:rPr lang="en-US" altLang="zh-CN" sz="3600" b="1" dirty="0">
                <a:solidFill>
                  <a:schemeClr val="accent1"/>
                </a:solidFill>
                <a:latin typeface="Barlow Condensed" panose="020F0502020204030204" pitchFamily="2" charset="0"/>
                <a:cs typeface="+mn-ea"/>
                <a:sym typeface="+mn-lt"/>
              </a:rPr>
              <a:t>Objectives &amp; Aims</a:t>
            </a:r>
          </a:p>
        </p:txBody>
      </p:sp>
    </p:spTree>
    <p:extLst>
      <p:ext uri="{BB962C8B-B14F-4D97-AF65-F5344CB8AC3E}">
        <p14:creationId xmlns:p14="http://schemas.microsoft.com/office/powerpoint/2010/main" val="85440321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grpSp>
        <p:nvGrpSpPr>
          <p:cNvPr id="5" name="Group 47">
            <a:extLst>
              <a:ext uri="{FF2B5EF4-FFF2-40B4-BE49-F238E27FC236}">
                <a16:creationId xmlns:a16="http://schemas.microsoft.com/office/drawing/2014/main" id="{2D0FF904-1067-F72D-A091-452C7FEF19F6}"/>
              </a:ext>
            </a:extLst>
          </p:cNvPr>
          <p:cNvGrpSpPr/>
          <p:nvPr/>
        </p:nvGrpSpPr>
        <p:grpSpPr>
          <a:xfrm>
            <a:off x="1924209" y="2365745"/>
            <a:ext cx="3068830" cy="1621084"/>
            <a:chOff x="689443" y="1246789"/>
            <a:chExt cx="1324962" cy="1844939"/>
          </a:xfrm>
          <a:solidFill>
            <a:srgbClr val="FFC000">
              <a:alpha val="76000"/>
            </a:srgbClr>
          </a:solidFill>
        </p:grpSpPr>
        <p:sp>
          <p:nvSpPr>
            <p:cNvPr id="6" name="Rounded Rectangle 2">
              <a:extLst>
                <a:ext uri="{FF2B5EF4-FFF2-40B4-BE49-F238E27FC236}">
                  <a16:creationId xmlns:a16="http://schemas.microsoft.com/office/drawing/2014/main" id="{EBE0D4BE-E0DD-5CB4-E079-2E4A804C0833}"/>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7" name="Isosceles Triangle 6">
              <a:extLst>
                <a:ext uri="{FF2B5EF4-FFF2-40B4-BE49-F238E27FC236}">
                  <a16:creationId xmlns:a16="http://schemas.microsoft.com/office/drawing/2014/main" id="{43272970-CAA9-852C-FC84-75207F3AFBA1}"/>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8" name="Text Placeholder 3">
              <a:extLst>
                <a:ext uri="{FF2B5EF4-FFF2-40B4-BE49-F238E27FC236}">
                  <a16:creationId xmlns:a16="http://schemas.microsoft.com/office/drawing/2014/main" id="{D20B6A59-7072-C5F9-B73E-E868AF6C096B}"/>
                </a:ext>
              </a:extLst>
            </p:cNvPr>
            <p:cNvSpPr txBox="1"/>
            <p:nvPr/>
          </p:nvSpPr>
          <p:spPr>
            <a:xfrm>
              <a:off x="831509" y="1534894"/>
              <a:ext cx="981580" cy="94574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800" dirty="0">
                  <a:solidFill>
                    <a:schemeClr val="bg1"/>
                  </a:solidFill>
                  <a:latin typeface="Barlow Condensed (Body)"/>
                </a:rPr>
                <a:t>Drivers who find it difficult to drive through roads due to high traffic</a:t>
              </a:r>
              <a:endParaRPr lang="en-US" sz="1800" dirty="0">
                <a:solidFill>
                  <a:schemeClr val="bg1"/>
                </a:solidFill>
                <a:latin typeface="Barlow Condensed (Body)"/>
                <a:ea typeface="Barlow Condensed" panose="00000506000000000000" charset="0"/>
                <a:cs typeface="Barlow Condensed" panose="00000506000000000000" charset="0"/>
                <a:sym typeface="Barlow Condensed" panose="00000506000000000000" charset="0"/>
              </a:endParaRPr>
            </a:p>
          </p:txBody>
        </p:sp>
      </p:grpSp>
      <p:grpSp>
        <p:nvGrpSpPr>
          <p:cNvPr id="9" name="Group 48">
            <a:extLst>
              <a:ext uri="{FF2B5EF4-FFF2-40B4-BE49-F238E27FC236}">
                <a16:creationId xmlns:a16="http://schemas.microsoft.com/office/drawing/2014/main" id="{A9ECD33A-140E-652F-70EF-BEA0F98FACC4}"/>
              </a:ext>
            </a:extLst>
          </p:cNvPr>
          <p:cNvGrpSpPr/>
          <p:nvPr/>
        </p:nvGrpSpPr>
        <p:grpSpPr>
          <a:xfrm rot="10800000">
            <a:off x="4058741" y="3449890"/>
            <a:ext cx="3422036" cy="1869065"/>
            <a:chOff x="204022" y="1271302"/>
            <a:chExt cx="2257836" cy="1822418"/>
          </a:xfrm>
          <a:solidFill>
            <a:srgbClr val="B2D235">
              <a:alpha val="76000"/>
            </a:srgbClr>
          </a:solidFill>
        </p:grpSpPr>
        <p:sp>
          <p:nvSpPr>
            <p:cNvPr id="10" name="Rounded Rectangle 9">
              <a:extLst>
                <a:ext uri="{FF2B5EF4-FFF2-40B4-BE49-F238E27FC236}">
                  <a16:creationId xmlns:a16="http://schemas.microsoft.com/office/drawing/2014/main" id="{BBD21978-6711-41E5-7B2C-D38A308F182A}"/>
                </a:ext>
              </a:extLst>
            </p:cNvPr>
            <p:cNvSpPr/>
            <p:nvPr/>
          </p:nvSpPr>
          <p:spPr>
            <a:xfrm>
              <a:off x="204022" y="1271302"/>
              <a:ext cx="2221951" cy="1612997"/>
            </a:xfrm>
            <a:prstGeom prst="roundRect">
              <a:avLst>
                <a:gd name="adj" fmla="val 7114"/>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1" name="Isosceles Triangle 10">
              <a:extLst>
                <a:ext uri="{FF2B5EF4-FFF2-40B4-BE49-F238E27FC236}">
                  <a16:creationId xmlns:a16="http://schemas.microsoft.com/office/drawing/2014/main" id="{50C77E47-8BB2-4496-6659-86A1690C2593}"/>
                </a:ext>
              </a:extLst>
            </p:cNvPr>
            <p:cNvSpPr/>
            <p:nvPr/>
          </p:nvSpPr>
          <p:spPr>
            <a:xfrm rot="10800000">
              <a:off x="1133345" y="2861777"/>
              <a:ext cx="406592" cy="231943"/>
            </a:xfrm>
            <a:prstGeom prst="triangle">
              <a:avLst/>
            </a:prstGeom>
            <a:solidFill>
              <a:srgbClr val="F5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12" name="Text Placeholder 3">
              <a:extLst>
                <a:ext uri="{FF2B5EF4-FFF2-40B4-BE49-F238E27FC236}">
                  <a16:creationId xmlns:a16="http://schemas.microsoft.com/office/drawing/2014/main" id="{975ED3F1-B288-1F51-CDAB-D9D87F33D6D2}"/>
                </a:ext>
              </a:extLst>
            </p:cNvPr>
            <p:cNvSpPr txBox="1"/>
            <p:nvPr/>
          </p:nvSpPr>
          <p:spPr>
            <a:xfrm rot="10800000">
              <a:off x="354721" y="1595680"/>
              <a:ext cx="2107137" cy="1159118"/>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1">
                <a:lnSpc>
                  <a:spcPct val="150000"/>
                </a:lnSpc>
              </a:pPr>
              <a:r>
                <a:rPr lang="en-US" sz="1800" dirty="0">
                  <a:solidFill>
                    <a:schemeClr val="bg1"/>
                  </a:solidFill>
                  <a:latin typeface="Barlow Condensed (Body)"/>
                </a:rPr>
                <a:t>Office workers who wish to get to their work on time and waste no more time in transportations</a:t>
              </a:r>
              <a:r>
                <a:rPr lang="en-US" sz="1800" dirty="0">
                  <a:latin typeface="Barlow Condensed (Body)"/>
                </a:rPr>
                <a:t>.</a:t>
              </a:r>
            </a:p>
          </p:txBody>
        </p:sp>
      </p:grpSp>
      <p:sp>
        <p:nvSpPr>
          <p:cNvPr id="13" name="椭圆 32">
            <a:extLst>
              <a:ext uri="{FF2B5EF4-FFF2-40B4-BE49-F238E27FC236}">
                <a16:creationId xmlns:a16="http://schemas.microsoft.com/office/drawing/2014/main" id="{7D5E3E4E-AA19-29B7-5357-90F1DA04515E}"/>
              </a:ext>
            </a:extLst>
          </p:cNvPr>
          <p:cNvSpPr/>
          <p:nvPr/>
        </p:nvSpPr>
        <p:spPr>
          <a:xfrm>
            <a:off x="3197775" y="1918478"/>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ar-EG" altLang="zh-CN" sz="2000" b="1" i="0" u="none" strike="noStrike" kern="0" cap="none" spc="0" normalizeH="0" baseline="0" noProof="0" dirty="0">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rPr>
              <a:t>1</a:t>
            </a:r>
            <a:endParaRPr kumimoji="0" lang="zh-CN" altLang="en-US" sz="2000" b="1" i="0" u="none" strike="noStrike" kern="0" cap="none" spc="0" normalizeH="0" baseline="0" noProof="0" dirty="0">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18" name="椭圆 36">
            <a:extLst>
              <a:ext uri="{FF2B5EF4-FFF2-40B4-BE49-F238E27FC236}">
                <a16:creationId xmlns:a16="http://schemas.microsoft.com/office/drawing/2014/main" id="{7948E649-2E11-C17C-AF75-D2C8D7CF54C3}"/>
              </a:ext>
            </a:extLst>
          </p:cNvPr>
          <p:cNvSpPr/>
          <p:nvPr/>
        </p:nvSpPr>
        <p:spPr>
          <a:xfrm>
            <a:off x="5485096" y="5411567"/>
            <a:ext cx="340923" cy="414383"/>
          </a:xfrm>
          <a:prstGeom prst="ellipse">
            <a:avLst/>
          </a:prstGeom>
          <a:solidFill>
            <a:srgbClr val="F5CB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ar-EG" altLang="zh-CN" sz="2000" b="1" i="0" u="none" strike="noStrike" kern="0" cap="none" spc="0" normalizeH="0" baseline="0" noProof="0" dirty="0">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rPr>
              <a:t>2</a:t>
            </a:r>
            <a:endParaRPr kumimoji="0" lang="zh-CN" altLang="en-US" sz="2000" b="1" i="0" u="none" strike="noStrike" kern="0" cap="none" spc="0" normalizeH="0" baseline="0" noProof="0" dirty="0">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endParaRPr>
          </a:p>
        </p:txBody>
      </p:sp>
      <p:grpSp>
        <p:nvGrpSpPr>
          <p:cNvPr id="23" name="Group 47">
            <a:extLst>
              <a:ext uri="{FF2B5EF4-FFF2-40B4-BE49-F238E27FC236}">
                <a16:creationId xmlns:a16="http://schemas.microsoft.com/office/drawing/2014/main" id="{0AE6C709-6BD5-DBD4-0678-7DA43E2D1B12}"/>
              </a:ext>
            </a:extLst>
          </p:cNvPr>
          <p:cNvGrpSpPr/>
          <p:nvPr/>
        </p:nvGrpSpPr>
        <p:grpSpPr>
          <a:xfrm>
            <a:off x="6851580" y="2357145"/>
            <a:ext cx="3367649" cy="1654285"/>
            <a:chOff x="601832" y="1246789"/>
            <a:chExt cx="1416596" cy="1844939"/>
          </a:xfrm>
          <a:solidFill>
            <a:srgbClr val="FFC000">
              <a:alpha val="76000"/>
            </a:srgbClr>
          </a:solidFill>
        </p:grpSpPr>
        <p:sp>
          <p:nvSpPr>
            <p:cNvPr id="24" name="Rounded Rectangle 2">
              <a:extLst>
                <a:ext uri="{FF2B5EF4-FFF2-40B4-BE49-F238E27FC236}">
                  <a16:creationId xmlns:a16="http://schemas.microsoft.com/office/drawing/2014/main" id="{7ABD198D-C1FA-0F8E-8B83-E56B339D708A}"/>
                </a:ext>
              </a:extLst>
            </p:cNvPr>
            <p:cNvSpPr/>
            <p:nvPr/>
          </p:nvSpPr>
          <p:spPr>
            <a:xfrm>
              <a:off x="689443" y="1246789"/>
              <a:ext cx="1324962" cy="1612996"/>
            </a:xfrm>
            <a:prstGeom prst="roundRect">
              <a:avLst>
                <a:gd name="adj" fmla="val 7114"/>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5" name="Isosceles Triangle 24">
              <a:extLst>
                <a:ext uri="{FF2B5EF4-FFF2-40B4-BE49-F238E27FC236}">
                  <a16:creationId xmlns:a16="http://schemas.microsoft.com/office/drawing/2014/main" id="{FE060862-47B8-6DA7-FC55-F347E6A85ACC}"/>
                </a:ext>
              </a:extLst>
            </p:cNvPr>
            <p:cNvSpPr/>
            <p:nvPr/>
          </p:nvSpPr>
          <p:spPr>
            <a:xfrm rot="10800000">
              <a:off x="1122392" y="2859785"/>
              <a:ext cx="406592" cy="231943"/>
            </a:xfrm>
            <a:prstGeom prst="triangle">
              <a:avLst/>
            </a:prstGeom>
            <a:solidFill>
              <a:srgbClr val="379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en-US" dirty="0">
                <a:solidFill>
                  <a:prstClr val="white"/>
                </a:solidFill>
                <a:latin typeface="Barlow Condensed" panose="00000506000000000000" charset="0"/>
                <a:ea typeface="Barlow Condensed" panose="00000506000000000000" charset="0"/>
                <a:cs typeface="Barlow Condensed" panose="00000506000000000000" charset="0"/>
                <a:sym typeface="Barlow Condensed" panose="00000506000000000000" charset="0"/>
              </a:endParaRPr>
            </a:p>
          </p:txBody>
        </p:sp>
        <p:sp>
          <p:nvSpPr>
            <p:cNvPr id="26" name="Text Placeholder 3">
              <a:extLst>
                <a:ext uri="{FF2B5EF4-FFF2-40B4-BE49-F238E27FC236}">
                  <a16:creationId xmlns:a16="http://schemas.microsoft.com/office/drawing/2014/main" id="{9E68F7DF-6093-5333-DDA9-ED66EE9FB033}"/>
                </a:ext>
              </a:extLst>
            </p:cNvPr>
            <p:cNvSpPr txBox="1"/>
            <p:nvPr/>
          </p:nvSpPr>
          <p:spPr>
            <a:xfrm>
              <a:off x="601832" y="1506741"/>
              <a:ext cx="1416596" cy="862409"/>
            </a:xfrm>
            <a:prstGeom prst="rect">
              <a:avLst/>
            </a:prstGeom>
            <a:no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1">
                <a:lnSpc>
                  <a:spcPct val="150000"/>
                </a:lnSpc>
              </a:pPr>
              <a:r>
                <a:rPr lang="en-US" sz="1800" dirty="0">
                  <a:solidFill>
                    <a:schemeClr val="bg1"/>
                  </a:solidFill>
                  <a:latin typeface="Barlow Condensed (Body)"/>
                </a:rPr>
                <a:t>Pedestrians who find it dangerous and risky to cross traffic roads.</a:t>
              </a:r>
            </a:p>
          </p:txBody>
        </p:sp>
      </p:grpSp>
      <p:sp>
        <p:nvSpPr>
          <p:cNvPr id="27" name="椭圆 32">
            <a:extLst>
              <a:ext uri="{FF2B5EF4-FFF2-40B4-BE49-F238E27FC236}">
                <a16:creationId xmlns:a16="http://schemas.microsoft.com/office/drawing/2014/main" id="{8CD5F799-EFD2-6EFF-97F0-9EFFD3FDE197}"/>
              </a:ext>
            </a:extLst>
          </p:cNvPr>
          <p:cNvSpPr/>
          <p:nvPr/>
        </p:nvSpPr>
        <p:spPr>
          <a:xfrm>
            <a:off x="8315130" y="1899222"/>
            <a:ext cx="348040" cy="375222"/>
          </a:xfrm>
          <a:prstGeom prst="ellipse">
            <a:avLst/>
          </a:prstGeom>
          <a:solidFill>
            <a:srgbClr val="379E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ar-EG" altLang="zh-CN" sz="2000" b="1" kern="0" dirty="0">
                <a:solidFill>
                  <a:schemeClr val="bg1"/>
                </a:solidFill>
                <a:latin typeface="Barlow Condensed" panose="00000506000000000000" charset="0"/>
                <a:ea typeface="Barlow Condensed" panose="00000506000000000000" charset="0"/>
                <a:cs typeface="Barlow Condensed" panose="00000506000000000000" charset="0"/>
              </a:rPr>
              <a:t>3</a:t>
            </a:r>
            <a:endParaRPr kumimoji="0" lang="zh-CN" altLang="en-US" sz="2000" b="1" i="0" u="none" strike="noStrike" kern="0" cap="none" spc="0" normalizeH="0" baseline="0" noProof="0" dirty="0">
              <a:ln>
                <a:noFill/>
              </a:ln>
              <a:solidFill>
                <a:schemeClr val="bg1"/>
              </a:solidFill>
              <a:effectLst/>
              <a:uLnTx/>
              <a:uFillTx/>
              <a:latin typeface="Barlow Condensed" panose="00000506000000000000" charset="0"/>
              <a:ea typeface="Barlow Condensed" panose="00000506000000000000" charset="0"/>
              <a:cs typeface="Barlow Condensed" panose="00000506000000000000" charset="0"/>
            </a:endParaRPr>
          </a:p>
        </p:txBody>
      </p:sp>
      <p:sp>
        <p:nvSpPr>
          <p:cNvPr id="2" name="TextBox 1">
            <a:extLst>
              <a:ext uri="{FF2B5EF4-FFF2-40B4-BE49-F238E27FC236}">
                <a16:creationId xmlns:a16="http://schemas.microsoft.com/office/drawing/2014/main" id="{CCF5FBE9-DE36-260A-36A3-E4AFA756E6CB}"/>
              </a:ext>
            </a:extLst>
          </p:cNvPr>
          <p:cNvSpPr txBox="1"/>
          <p:nvPr/>
        </p:nvSpPr>
        <p:spPr>
          <a:xfrm>
            <a:off x="1125527" y="1265884"/>
            <a:ext cx="3852619" cy="461665"/>
          </a:xfrm>
          <a:prstGeom prst="rect">
            <a:avLst/>
          </a:prstGeom>
          <a:noFill/>
        </p:spPr>
        <p:txBody>
          <a:bodyPr wrap="square" rtlCol="0">
            <a:spAutoFit/>
          </a:bodyPr>
          <a:lstStyle/>
          <a:p>
            <a:pPr algn="ctr"/>
            <a:r>
              <a:rPr lang="en-US" sz="2400" dirty="0"/>
              <a:t>The proposed system is aimed at:</a:t>
            </a:r>
          </a:p>
        </p:txBody>
      </p:sp>
      <p:sp>
        <p:nvSpPr>
          <p:cNvPr id="19" name="TextBox 6">
            <a:extLst>
              <a:ext uri="{FF2B5EF4-FFF2-40B4-BE49-F238E27FC236}">
                <a16:creationId xmlns:a16="http://schemas.microsoft.com/office/drawing/2014/main" id="{EE78B06D-5622-AD52-789F-B3DF10E6965A}"/>
              </a:ext>
            </a:extLst>
          </p:cNvPr>
          <p:cNvSpPr txBox="1"/>
          <p:nvPr/>
        </p:nvSpPr>
        <p:spPr>
          <a:xfrm>
            <a:off x="1209977" y="308132"/>
            <a:ext cx="3955635"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General Constraints</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extLst>
      <p:ext uri="{BB962C8B-B14F-4D97-AF65-F5344CB8AC3E}">
        <p14:creationId xmlns:p14="http://schemas.microsoft.com/office/powerpoint/2010/main" val="153994325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1900" dirty="0">
              <a:solidFill>
                <a:prstClr val="white"/>
              </a:solidFill>
              <a:latin typeface="Barlow Condensed" panose="00000506000000000000" charset="0"/>
              <a:ea typeface="Barlow Condensed" panose="00000506000000000000" charset="0"/>
              <a:cs typeface="Barlow Condensed" panose="00000506000000000000" charset="0"/>
              <a:sym typeface="Arial" panose="020B0604020202020204" pitchFamily="34" charset="0"/>
            </a:endParaRPr>
          </a:p>
        </p:txBody>
      </p:sp>
      <p:pic>
        <p:nvPicPr>
          <p:cNvPr id="2" name="Picture 8" descr="Highway Intersection Images - Free Download on Freepik">
            <a:extLst>
              <a:ext uri="{FF2B5EF4-FFF2-40B4-BE49-F238E27FC236}">
                <a16:creationId xmlns:a16="http://schemas.microsoft.com/office/drawing/2014/main" id="{DB3ABA7D-0F07-D6D2-E6F4-A8355E141E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9144" y="2611866"/>
            <a:ext cx="4400204" cy="3300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4C2DB6-D66C-6A99-8E33-2FE94FEBC1AF}"/>
              </a:ext>
            </a:extLst>
          </p:cNvPr>
          <p:cNvSpPr txBox="1"/>
          <p:nvPr/>
        </p:nvSpPr>
        <p:spPr>
          <a:xfrm>
            <a:off x="1501352" y="1310482"/>
            <a:ext cx="8946424" cy="830997"/>
          </a:xfrm>
          <a:prstGeom prst="rect">
            <a:avLst/>
          </a:prstGeom>
          <a:noFill/>
        </p:spPr>
        <p:txBody>
          <a:bodyPr wrap="square" rtlCol="0">
            <a:spAutoFit/>
          </a:bodyPr>
          <a:lstStyle/>
          <a:p>
            <a:pPr algn="ctr"/>
            <a:r>
              <a:rPr lang="en-US" sz="2400" dirty="0"/>
              <a:t>Cameras and sensors are used to obtain the average number of cars in the intersections’ lanes. On the basis of that, the signal of the traffic lights changes.</a:t>
            </a:r>
          </a:p>
        </p:txBody>
      </p:sp>
      <p:pic>
        <p:nvPicPr>
          <p:cNvPr id="7" name="图片 13">
            <a:extLst>
              <a:ext uri="{FF2B5EF4-FFF2-40B4-BE49-F238E27FC236}">
                <a16:creationId xmlns:a16="http://schemas.microsoft.com/office/drawing/2014/main" id="{3749E40E-BD0B-A8A6-67CB-9C9F4C92CB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2432171" cy="1377391"/>
          </a:xfrm>
          <a:prstGeom prst="rect">
            <a:avLst/>
          </a:prstGeom>
        </p:spPr>
      </p:pic>
      <p:sp>
        <p:nvSpPr>
          <p:cNvPr id="8" name="TextBox 6">
            <a:extLst>
              <a:ext uri="{FF2B5EF4-FFF2-40B4-BE49-F238E27FC236}">
                <a16:creationId xmlns:a16="http://schemas.microsoft.com/office/drawing/2014/main" id="{5445334C-D2EF-E296-898A-1E717A285411}"/>
              </a:ext>
            </a:extLst>
          </p:cNvPr>
          <p:cNvSpPr txBox="1"/>
          <p:nvPr/>
        </p:nvSpPr>
        <p:spPr>
          <a:xfrm>
            <a:off x="1209977" y="308132"/>
            <a:ext cx="1202573" cy="646331"/>
          </a:xfrm>
          <a:prstGeom prst="rect">
            <a:avLst/>
          </a:prstGeom>
          <a:noFill/>
        </p:spPr>
        <p:txBody>
          <a:bodyPr wrap="none" lIns="91440" tIns="45720" rIns="91440" bIns="45720" rtlCol="0">
            <a:spAutoFit/>
          </a:bodyPr>
          <a:lstStyle/>
          <a:p>
            <a:pPr defTabSz="457200"/>
            <a:r>
              <a:rPr lang="en-US" altLang="zh-CN" sz="3600" b="1" dirty="0">
                <a:solidFill>
                  <a:srgbClr val="379EDA"/>
                </a:solidFill>
                <a:latin typeface="Barlow Condensed" panose="00000506000000000000" charset="0"/>
                <a:ea typeface="Barlow Condensed" panose="00000506000000000000" charset="0"/>
                <a:cs typeface="Barlow Condensed" panose="00000506000000000000" charset="0"/>
              </a:rPr>
              <a:t>Scope</a:t>
            </a:r>
            <a:endParaRPr lang="zh-CN" altLang="en-US" sz="3600" b="1" dirty="0">
              <a:solidFill>
                <a:srgbClr val="379EDA"/>
              </a:solidFill>
              <a:latin typeface="Barlow Condensed" panose="00000506000000000000" charset="0"/>
              <a:ea typeface="Barlow Condensed" panose="00000506000000000000" charset="0"/>
              <a:cs typeface="Barlow Condensed" panose="00000506000000000000" charset="0"/>
            </a:endParaRPr>
          </a:p>
        </p:txBody>
      </p:sp>
    </p:spTree>
    <p:extLst>
      <p:ext uri="{BB962C8B-B14F-4D97-AF65-F5344CB8AC3E}">
        <p14:creationId xmlns:p14="http://schemas.microsoft.com/office/powerpoint/2010/main" val="354036825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论文答辩"/>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44546A"/>
      </a:dk2>
      <a:lt2>
        <a:srgbClr val="E7E6E6"/>
      </a:lt2>
      <a:accent1>
        <a:srgbClr val="379EDA"/>
      </a:accent1>
      <a:accent2>
        <a:srgbClr val="F5CB27"/>
      </a:accent2>
      <a:accent3>
        <a:srgbClr val="5B5C5C"/>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Barlow Condensed"/>
        <a:font script="Hebr" typeface="Barlow Condensed"/>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ajorFont>
      <a:minorFont>
        <a:latin typeface="Barlow Condensed"/>
        <a:ea typeface=""/>
        <a:cs typeface=""/>
        <a:font script="Jpan" typeface="游ゴシック"/>
        <a:font script="Hang" typeface="맑은 고딕"/>
        <a:font script="Hans" typeface="Barlow Condensed"/>
        <a:font script="Hant" typeface="新細明體"/>
        <a:font script="Arab" typeface="Barlow Condensed"/>
        <a:font script="Hebr" typeface="Barlow Condense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Barlow Condensed"/>
        <a:font script="Hebr" typeface="Barlow Condensed"/>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ajorFont>
      <a:minorFont>
        <a:latin typeface="Barlow Condensed"/>
        <a:ea typeface=""/>
        <a:cs typeface=""/>
        <a:font script="Jpan" typeface="游ゴシック"/>
        <a:font script="Hang" typeface="맑은 고딕"/>
        <a:font script="Hans" typeface="Barlow Condensed"/>
        <a:font script="Hant" typeface="新細明體"/>
        <a:font script="Arab" typeface="Barlow Condensed"/>
        <a:font script="Hebr" typeface="Barlow Condense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Barlow Condensed"/>
        <a:font script="Hant" typeface="新細明體"/>
        <a:font script="Arab" typeface="Barlow Condensed"/>
        <a:font script="Hebr" typeface="Barlow Condensed"/>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ajorFont>
      <a:minorFont>
        <a:latin typeface="Barlow Condensed"/>
        <a:ea typeface=""/>
        <a:cs typeface=""/>
        <a:font script="Jpan" typeface="ＭＳ Ｐゴシック"/>
        <a:font script="Hang" typeface="맑은 고딕"/>
        <a:font script="Hans" typeface="Barlow Condensed"/>
        <a:font script="Hant" typeface="新細明體"/>
        <a:font script="Arab" typeface="Barlow Condensed"/>
        <a:font script="Hebr" typeface="Barlow Condense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Condense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2254</Words>
  <Application>Microsoft Office PowerPoint</Application>
  <PresentationFormat>Widescreen</PresentationFormat>
  <Paragraphs>433</Paragraphs>
  <Slides>64</Slides>
  <Notes>63</Notes>
  <HiddenSlides>0</HiddenSlides>
  <MMClips>4</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1" baseType="lpstr">
      <vt:lpstr>Arial</vt:lpstr>
      <vt:lpstr>Barlow Condensed</vt:lpstr>
      <vt:lpstr>Barlow Condensed (Body)</vt:lpstr>
      <vt:lpstr>Baskerville Old Face</vt:lpstr>
      <vt:lpstr>Wingdings</vt:lpstr>
      <vt:lpstr>Office 主题​​</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Anzichen</dc:creator>
  <cp:lastModifiedBy>Noura Tarek</cp:lastModifiedBy>
  <cp:revision>355</cp:revision>
  <dcterms:created xsi:type="dcterms:W3CDTF">2019-02-22T08:29:00Z</dcterms:created>
  <dcterms:modified xsi:type="dcterms:W3CDTF">2023-06-23T21:00:07Z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B6F6D85C1B0E409C8123BDC3C8898757</vt:lpwstr>
  </property>
  <property fmtid="{D5CDD505-2E9C-101B-9397-08002B2CF9AE}" pid="3" name="KSOProductBuildVer">
    <vt:lpwstr>2052-11.1.0.10495</vt:lpwstr>
  </property>
</Properties>
</file>